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sldIdLst>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9C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434" autoAdjust="0"/>
  </p:normalViewPr>
  <p:slideViewPr>
    <p:cSldViewPr snapToGrid="0" showGuides="1">
      <p:cViewPr varScale="1">
        <p:scale>
          <a:sx n="128" d="100"/>
          <a:sy n="128" d="100"/>
        </p:scale>
        <p:origin x="-1808" y="-104"/>
      </p:cViewPr>
      <p:guideLst>
        <p:guide orient="horz" pos="2160"/>
        <p:guide pos="2880"/>
      </p:guideLst>
    </p:cSldViewPr>
  </p:slideViewPr>
  <p:notesTextViewPr>
    <p:cViewPr>
      <p:scale>
        <a:sx n="1" d="1"/>
        <a:sy n="1" d="1"/>
      </p:scale>
      <p:origin x="0" y="0"/>
    </p:cViewPr>
  </p:notesTextViewPr>
  <p:sorterViewPr>
    <p:cViewPr>
      <p:scale>
        <a:sx n="100" d="100"/>
        <a:sy n="100" d="100"/>
      </p:scale>
      <p:origin x="0" y="-1915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183D3-D0FA-451F-AF48-A1C619D12ED5}"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C53A6D0D-7437-42BB-919F-C723FA4FAE9C}">
      <dgm:prSet phldrT="[Text]" custT="1"/>
      <dgm:spPr>
        <a:solidFill>
          <a:srgbClr val="0079C1">
            <a:alpha val="75000"/>
          </a:srgbClr>
        </a:solidFill>
      </dgm:spPr>
      <dgm:t>
        <a:bodyPr/>
        <a:lstStyle/>
        <a:p>
          <a:r>
            <a:rPr lang="en-US" sz="1400" b="1" dirty="0" smtClean="0">
              <a:latin typeface="Arial"/>
              <a:cs typeface="Arial"/>
            </a:rPr>
            <a:t>Know</a:t>
          </a:r>
          <a:endParaRPr lang="en-US" sz="1600" b="1" dirty="0">
            <a:latin typeface="Arial"/>
            <a:cs typeface="Arial"/>
          </a:endParaRPr>
        </a:p>
      </dgm:t>
    </dgm:pt>
    <dgm:pt modelId="{A0ADE112-55FD-479D-B78A-64D87AA669FF}" type="parTrans" cxnId="{28DCF6AA-8A00-4AF1-96E9-58E520F59A1D}">
      <dgm:prSet/>
      <dgm:spPr/>
      <dgm:t>
        <a:bodyPr/>
        <a:lstStyle/>
        <a:p>
          <a:endParaRPr lang="en-US"/>
        </a:p>
      </dgm:t>
    </dgm:pt>
    <dgm:pt modelId="{66E419F0-6B9B-4A86-9735-EB347E83FCAF}" type="sibTrans" cxnId="{28DCF6AA-8A00-4AF1-96E9-58E520F59A1D}">
      <dgm:prSet/>
      <dgm:spPr/>
      <dgm:t>
        <a:bodyPr/>
        <a:lstStyle/>
        <a:p>
          <a:endParaRPr lang="en-US"/>
        </a:p>
      </dgm:t>
    </dgm:pt>
    <dgm:pt modelId="{320AFE48-15F2-4DA2-84C8-3CBFBD550D02}">
      <dgm:prSet phldrT="[Text]" custT="1"/>
      <dgm:spPr>
        <a:solidFill>
          <a:srgbClr val="0079C1">
            <a:alpha val="75000"/>
          </a:srgbClr>
        </a:solidFill>
      </dgm:spPr>
      <dgm:t>
        <a:bodyPr/>
        <a:lstStyle/>
        <a:p>
          <a:r>
            <a:rPr lang="en-US" sz="1200" b="1" dirty="0" smtClean="0">
              <a:latin typeface="Arial"/>
              <a:cs typeface="Arial"/>
            </a:rPr>
            <a:t>Guide</a:t>
          </a:r>
          <a:endParaRPr lang="en-US" sz="1200" b="1" dirty="0">
            <a:latin typeface="Arial"/>
            <a:cs typeface="Arial"/>
          </a:endParaRPr>
        </a:p>
      </dgm:t>
    </dgm:pt>
    <dgm:pt modelId="{8C272512-8D17-43AE-94C0-9D1916685C2F}" type="parTrans" cxnId="{89B02C5D-77EB-4C2D-AE17-8F04C6BD9B5E}">
      <dgm:prSet/>
      <dgm:spPr/>
      <dgm:t>
        <a:bodyPr/>
        <a:lstStyle/>
        <a:p>
          <a:endParaRPr lang="en-US"/>
        </a:p>
      </dgm:t>
    </dgm:pt>
    <dgm:pt modelId="{5E644D0A-AA25-4FAC-8616-5392F7AFC896}" type="sibTrans" cxnId="{89B02C5D-77EB-4C2D-AE17-8F04C6BD9B5E}">
      <dgm:prSet/>
      <dgm:spPr/>
      <dgm:t>
        <a:bodyPr/>
        <a:lstStyle/>
        <a:p>
          <a:endParaRPr lang="en-US"/>
        </a:p>
      </dgm:t>
    </dgm:pt>
    <dgm:pt modelId="{0F8BBACD-6B2B-4F43-ABD8-5B786E26E7B0}">
      <dgm:prSet phldrT="[Text]" custT="1"/>
      <dgm:spPr>
        <a:solidFill>
          <a:srgbClr val="6CB33F">
            <a:alpha val="75000"/>
          </a:srgbClr>
        </a:solidFill>
        <a:ln>
          <a:solidFill>
            <a:schemeClr val="bg1"/>
          </a:solidFill>
        </a:ln>
      </dgm:spPr>
      <dgm:t>
        <a:bodyPr/>
        <a:lstStyle/>
        <a:p>
          <a:r>
            <a:rPr lang="en-US" sz="2400" b="1" dirty="0" smtClean="0">
              <a:solidFill>
                <a:schemeClr val="bg1"/>
              </a:solidFill>
              <a:latin typeface="Arial"/>
              <a:cs typeface="Arial"/>
            </a:rPr>
            <a:t>ME</a:t>
          </a:r>
          <a:endParaRPr lang="en-US" sz="1100" b="1" dirty="0">
            <a:solidFill>
              <a:schemeClr val="bg1"/>
            </a:solidFill>
            <a:latin typeface="Arial"/>
            <a:cs typeface="Arial"/>
          </a:endParaRPr>
        </a:p>
      </dgm:t>
    </dgm:pt>
    <dgm:pt modelId="{623C8B9E-51F4-4316-BD5D-4A9C2E5511CF}" type="parTrans" cxnId="{EDFA4038-CF8E-477A-8708-80628576B106}">
      <dgm:prSet/>
      <dgm:spPr/>
      <dgm:t>
        <a:bodyPr/>
        <a:lstStyle/>
        <a:p>
          <a:endParaRPr lang="en-US"/>
        </a:p>
      </dgm:t>
    </dgm:pt>
    <dgm:pt modelId="{1E8296AE-578C-4FF8-B9DF-54F8403F27F9}" type="sibTrans" cxnId="{EDFA4038-CF8E-477A-8708-80628576B106}">
      <dgm:prSet/>
      <dgm:spPr/>
      <dgm:t>
        <a:bodyPr/>
        <a:lstStyle/>
        <a:p>
          <a:endParaRPr lang="en-US"/>
        </a:p>
      </dgm:t>
    </dgm:pt>
    <dgm:pt modelId="{152C0547-1320-4200-9398-C027859A8AC8}">
      <dgm:prSet phldrT="[Text]" custT="1"/>
      <dgm:spPr>
        <a:solidFill>
          <a:srgbClr val="0079C1">
            <a:alpha val="75000"/>
          </a:srgbClr>
        </a:solidFill>
      </dgm:spPr>
      <dgm:t>
        <a:bodyPr/>
        <a:lstStyle/>
        <a:p>
          <a:r>
            <a:rPr lang="en-US" sz="1200" b="1" dirty="0" smtClean="0">
              <a:latin typeface="Arial"/>
              <a:cs typeface="Arial"/>
            </a:rPr>
            <a:t>Advocate</a:t>
          </a:r>
          <a:endParaRPr lang="en-US" sz="1200" b="1" dirty="0">
            <a:latin typeface="Arial"/>
            <a:cs typeface="Arial"/>
          </a:endParaRPr>
        </a:p>
      </dgm:t>
    </dgm:pt>
    <dgm:pt modelId="{7C0256A6-F5F8-4D68-B79F-F1623C3911F3}" type="parTrans" cxnId="{B44061EE-66E9-4DD4-8990-0AA6048A4123}">
      <dgm:prSet/>
      <dgm:spPr/>
      <dgm:t>
        <a:bodyPr/>
        <a:lstStyle/>
        <a:p>
          <a:endParaRPr lang="en-US"/>
        </a:p>
      </dgm:t>
    </dgm:pt>
    <dgm:pt modelId="{B4358B1F-840C-4D5D-A622-E2E3B89269E5}" type="sibTrans" cxnId="{B44061EE-66E9-4DD4-8990-0AA6048A4123}">
      <dgm:prSet/>
      <dgm:spPr/>
      <dgm:t>
        <a:bodyPr/>
        <a:lstStyle/>
        <a:p>
          <a:endParaRPr lang="en-US"/>
        </a:p>
      </dgm:t>
    </dgm:pt>
    <dgm:pt modelId="{3458458B-0580-4AEC-B1DD-453C57398090}" type="pres">
      <dgm:prSet presAssocID="{A2E183D3-D0FA-451F-AF48-A1C619D12ED5}" presName="compositeShape" presStyleCnt="0">
        <dgm:presLayoutVars>
          <dgm:chMax val="9"/>
          <dgm:dir/>
          <dgm:resizeHandles val="exact"/>
        </dgm:presLayoutVars>
      </dgm:prSet>
      <dgm:spPr/>
      <dgm:t>
        <a:bodyPr/>
        <a:lstStyle/>
        <a:p>
          <a:endParaRPr lang="en-US"/>
        </a:p>
      </dgm:t>
    </dgm:pt>
    <dgm:pt modelId="{1F07F56F-F30C-4E0C-8E03-409C57265365}" type="pres">
      <dgm:prSet presAssocID="{A2E183D3-D0FA-451F-AF48-A1C619D12ED5}" presName="triangle1" presStyleLbl="node1" presStyleIdx="0" presStyleCnt="4">
        <dgm:presLayoutVars>
          <dgm:bulletEnabled val="1"/>
        </dgm:presLayoutVars>
      </dgm:prSet>
      <dgm:spPr/>
      <dgm:t>
        <a:bodyPr/>
        <a:lstStyle/>
        <a:p>
          <a:endParaRPr lang="en-US"/>
        </a:p>
      </dgm:t>
    </dgm:pt>
    <dgm:pt modelId="{F5F22F3E-D811-499B-B0E6-21A87C0C90E9}" type="pres">
      <dgm:prSet presAssocID="{A2E183D3-D0FA-451F-AF48-A1C619D12ED5}" presName="triangle2" presStyleLbl="node1" presStyleIdx="1" presStyleCnt="4">
        <dgm:presLayoutVars>
          <dgm:bulletEnabled val="1"/>
        </dgm:presLayoutVars>
      </dgm:prSet>
      <dgm:spPr/>
      <dgm:t>
        <a:bodyPr/>
        <a:lstStyle/>
        <a:p>
          <a:endParaRPr lang="en-US"/>
        </a:p>
      </dgm:t>
    </dgm:pt>
    <dgm:pt modelId="{1158FF18-3B60-430D-AA89-E892AC351CBD}" type="pres">
      <dgm:prSet presAssocID="{A2E183D3-D0FA-451F-AF48-A1C619D12ED5}" presName="triangle3" presStyleLbl="node1" presStyleIdx="2" presStyleCnt="4">
        <dgm:presLayoutVars>
          <dgm:bulletEnabled val="1"/>
        </dgm:presLayoutVars>
      </dgm:prSet>
      <dgm:spPr/>
      <dgm:t>
        <a:bodyPr/>
        <a:lstStyle/>
        <a:p>
          <a:endParaRPr lang="en-US"/>
        </a:p>
      </dgm:t>
    </dgm:pt>
    <dgm:pt modelId="{0EEAD967-130B-4AFA-B4F8-A4FD2214C0C2}" type="pres">
      <dgm:prSet presAssocID="{A2E183D3-D0FA-451F-AF48-A1C619D12ED5}" presName="triangle4" presStyleLbl="node1" presStyleIdx="3" presStyleCnt="4">
        <dgm:presLayoutVars>
          <dgm:bulletEnabled val="1"/>
        </dgm:presLayoutVars>
      </dgm:prSet>
      <dgm:spPr/>
      <dgm:t>
        <a:bodyPr/>
        <a:lstStyle/>
        <a:p>
          <a:endParaRPr lang="en-US"/>
        </a:p>
      </dgm:t>
    </dgm:pt>
  </dgm:ptLst>
  <dgm:cxnLst>
    <dgm:cxn modelId="{D87ACFFA-77F3-2F44-97A0-DFEBA4E42126}" type="presOf" srcId="{152C0547-1320-4200-9398-C027859A8AC8}" destId="{0EEAD967-130B-4AFA-B4F8-A4FD2214C0C2}" srcOrd="0" destOrd="0" presId="urn:microsoft.com/office/officeart/2005/8/layout/pyramid4"/>
    <dgm:cxn modelId="{874D0DAA-559B-E646-827E-DFBC09AE7332}" type="presOf" srcId="{C53A6D0D-7437-42BB-919F-C723FA4FAE9C}" destId="{1F07F56F-F30C-4E0C-8E03-409C57265365}" srcOrd="0" destOrd="0" presId="urn:microsoft.com/office/officeart/2005/8/layout/pyramid4"/>
    <dgm:cxn modelId="{F734027F-FEBC-4347-A823-145F08A025A2}" type="presOf" srcId="{0F8BBACD-6B2B-4F43-ABD8-5B786E26E7B0}" destId="{1158FF18-3B60-430D-AA89-E892AC351CBD}" srcOrd="0" destOrd="0" presId="urn:microsoft.com/office/officeart/2005/8/layout/pyramid4"/>
    <dgm:cxn modelId="{28DCF6AA-8A00-4AF1-96E9-58E520F59A1D}" srcId="{A2E183D3-D0FA-451F-AF48-A1C619D12ED5}" destId="{C53A6D0D-7437-42BB-919F-C723FA4FAE9C}" srcOrd="0" destOrd="0" parTransId="{A0ADE112-55FD-479D-B78A-64D87AA669FF}" sibTransId="{66E419F0-6B9B-4A86-9735-EB347E83FCAF}"/>
    <dgm:cxn modelId="{59D44906-A299-3D4E-B9E8-3074089F826C}" type="presOf" srcId="{320AFE48-15F2-4DA2-84C8-3CBFBD550D02}" destId="{F5F22F3E-D811-499B-B0E6-21A87C0C90E9}" srcOrd="0" destOrd="0" presId="urn:microsoft.com/office/officeart/2005/8/layout/pyramid4"/>
    <dgm:cxn modelId="{B44061EE-66E9-4DD4-8990-0AA6048A4123}" srcId="{A2E183D3-D0FA-451F-AF48-A1C619D12ED5}" destId="{152C0547-1320-4200-9398-C027859A8AC8}" srcOrd="3" destOrd="0" parTransId="{7C0256A6-F5F8-4D68-B79F-F1623C3911F3}" sibTransId="{B4358B1F-840C-4D5D-A622-E2E3B89269E5}"/>
    <dgm:cxn modelId="{89B02C5D-77EB-4C2D-AE17-8F04C6BD9B5E}" srcId="{A2E183D3-D0FA-451F-AF48-A1C619D12ED5}" destId="{320AFE48-15F2-4DA2-84C8-3CBFBD550D02}" srcOrd="1" destOrd="0" parTransId="{8C272512-8D17-43AE-94C0-9D1916685C2F}" sibTransId="{5E644D0A-AA25-4FAC-8616-5392F7AFC896}"/>
    <dgm:cxn modelId="{EDFA4038-CF8E-477A-8708-80628576B106}" srcId="{A2E183D3-D0FA-451F-AF48-A1C619D12ED5}" destId="{0F8BBACD-6B2B-4F43-ABD8-5B786E26E7B0}" srcOrd="2" destOrd="0" parTransId="{623C8B9E-51F4-4316-BD5D-4A9C2E5511CF}" sibTransId="{1E8296AE-578C-4FF8-B9DF-54F8403F27F9}"/>
    <dgm:cxn modelId="{CA9AC89C-28AE-C34E-AA21-69E1BF48E66D}" type="presOf" srcId="{A2E183D3-D0FA-451F-AF48-A1C619D12ED5}" destId="{3458458B-0580-4AEC-B1DD-453C57398090}" srcOrd="0" destOrd="0" presId="urn:microsoft.com/office/officeart/2005/8/layout/pyramid4"/>
    <dgm:cxn modelId="{95AB9C4B-4C74-C54F-9731-76269BFA6573}" type="presParOf" srcId="{3458458B-0580-4AEC-B1DD-453C57398090}" destId="{1F07F56F-F30C-4E0C-8E03-409C57265365}" srcOrd="0" destOrd="0" presId="urn:microsoft.com/office/officeart/2005/8/layout/pyramid4"/>
    <dgm:cxn modelId="{98843D70-C3A3-044C-AFED-8386E5494147}" type="presParOf" srcId="{3458458B-0580-4AEC-B1DD-453C57398090}" destId="{F5F22F3E-D811-499B-B0E6-21A87C0C90E9}" srcOrd="1" destOrd="0" presId="urn:microsoft.com/office/officeart/2005/8/layout/pyramid4"/>
    <dgm:cxn modelId="{292CFDD4-816D-5340-B3E8-E8F81727E55F}" type="presParOf" srcId="{3458458B-0580-4AEC-B1DD-453C57398090}" destId="{1158FF18-3B60-430D-AA89-E892AC351CBD}" srcOrd="2" destOrd="0" presId="urn:microsoft.com/office/officeart/2005/8/layout/pyramid4"/>
    <dgm:cxn modelId="{6AA9500F-E2D1-A641-B125-0C4F5A928D1D}" type="presParOf" srcId="{3458458B-0580-4AEC-B1DD-453C57398090}" destId="{0EEAD967-130B-4AFA-B4F8-A4FD2214C0C2}"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7F56F-F30C-4E0C-8E03-409C57265365}">
      <dsp:nvSpPr>
        <dsp:cNvPr id="0" name=""/>
        <dsp:cNvSpPr/>
      </dsp:nvSpPr>
      <dsp:spPr>
        <a:xfrm>
          <a:off x="1862666" y="0"/>
          <a:ext cx="1676400" cy="1676400"/>
        </a:xfrm>
        <a:prstGeom prst="triangle">
          <a:avLst/>
        </a:prstGeom>
        <a:solidFill>
          <a:srgbClr val="0079C1">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Arial"/>
              <a:cs typeface="Arial"/>
            </a:rPr>
            <a:t>Know</a:t>
          </a:r>
          <a:endParaRPr lang="en-US" sz="1600" b="1" kern="1200" dirty="0">
            <a:latin typeface="Arial"/>
            <a:cs typeface="Arial"/>
          </a:endParaRPr>
        </a:p>
      </dsp:txBody>
      <dsp:txXfrm>
        <a:off x="2281766" y="838200"/>
        <a:ext cx="838200" cy="838200"/>
      </dsp:txXfrm>
    </dsp:sp>
    <dsp:sp modelId="{F5F22F3E-D811-499B-B0E6-21A87C0C90E9}">
      <dsp:nvSpPr>
        <dsp:cNvPr id="0" name=""/>
        <dsp:cNvSpPr/>
      </dsp:nvSpPr>
      <dsp:spPr>
        <a:xfrm>
          <a:off x="1024466" y="1676400"/>
          <a:ext cx="1676400" cy="1676400"/>
        </a:xfrm>
        <a:prstGeom prst="triangle">
          <a:avLst/>
        </a:prstGeom>
        <a:solidFill>
          <a:srgbClr val="0079C1">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a:cs typeface="Arial"/>
            </a:rPr>
            <a:t>Guide</a:t>
          </a:r>
          <a:endParaRPr lang="en-US" sz="1200" b="1" kern="1200" dirty="0">
            <a:latin typeface="Arial"/>
            <a:cs typeface="Arial"/>
          </a:endParaRPr>
        </a:p>
      </dsp:txBody>
      <dsp:txXfrm>
        <a:off x="1443566" y="2514600"/>
        <a:ext cx="838200" cy="838200"/>
      </dsp:txXfrm>
    </dsp:sp>
    <dsp:sp modelId="{1158FF18-3B60-430D-AA89-E892AC351CBD}">
      <dsp:nvSpPr>
        <dsp:cNvPr id="0" name=""/>
        <dsp:cNvSpPr/>
      </dsp:nvSpPr>
      <dsp:spPr>
        <a:xfrm rot="10800000">
          <a:off x="1862666" y="1676400"/>
          <a:ext cx="1676400" cy="1676400"/>
        </a:xfrm>
        <a:prstGeom prst="triangle">
          <a:avLst/>
        </a:prstGeom>
        <a:solidFill>
          <a:srgbClr val="6CB33F">
            <a:alpha val="75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1"/>
              </a:solidFill>
              <a:latin typeface="Arial"/>
              <a:cs typeface="Arial"/>
            </a:rPr>
            <a:t>ME</a:t>
          </a:r>
          <a:endParaRPr lang="en-US" sz="1100" b="1" kern="1200" dirty="0">
            <a:solidFill>
              <a:schemeClr val="bg1"/>
            </a:solidFill>
            <a:latin typeface="Arial"/>
            <a:cs typeface="Arial"/>
          </a:endParaRPr>
        </a:p>
      </dsp:txBody>
      <dsp:txXfrm rot="10800000">
        <a:off x="2281766" y="1676400"/>
        <a:ext cx="838200" cy="838200"/>
      </dsp:txXfrm>
    </dsp:sp>
    <dsp:sp modelId="{0EEAD967-130B-4AFA-B4F8-A4FD2214C0C2}">
      <dsp:nvSpPr>
        <dsp:cNvPr id="0" name=""/>
        <dsp:cNvSpPr/>
      </dsp:nvSpPr>
      <dsp:spPr>
        <a:xfrm>
          <a:off x="2700866" y="1676400"/>
          <a:ext cx="1676400" cy="1676400"/>
        </a:xfrm>
        <a:prstGeom prst="triangle">
          <a:avLst/>
        </a:prstGeom>
        <a:solidFill>
          <a:srgbClr val="0079C1">
            <a:alpha val="7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latin typeface="Arial"/>
              <a:cs typeface="Arial"/>
            </a:rPr>
            <a:t>Advocate</a:t>
          </a:r>
          <a:endParaRPr lang="en-US" sz="1200" b="1" kern="1200" dirty="0">
            <a:latin typeface="Arial"/>
            <a:cs typeface="Arial"/>
          </a:endParaRPr>
        </a:p>
      </dsp:txBody>
      <dsp:txXfrm>
        <a:off x="3119966" y="2514600"/>
        <a:ext cx="838200" cy="8382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7B099-865A-3F42-9F2C-0D8C866C24EB}" type="datetimeFigureOut">
              <a:rPr lang="en-US" smtClean="0"/>
              <a:t>6/23/16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35DEB-9376-A744-8556-F4E40C9DD753}" type="slidenum">
              <a:rPr lang="en-US" smtClean="0"/>
              <a:t>‹#›</a:t>
            </a:fld>
            <a:endParaRPr lang="en-US"/>
          </a:p>
        </p:txBody>
      </p:sp>
    </p:spTree>
    <p:extLst>
      <p:ext uri="{BB962C8B-B14F-4D97-AF65-F5344CB8AC3E}">
        <p14:creationId xmlns:p14="http://schemas.microsoft.com/office/powerpoint/2010/main" val="829868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FD04855-0D20-4B61-8A9C-CF834E233E5B}" type="slidenum">
              <a:rPr lang="en-US" smtClean="0"/>
              <a:pPr>
                <a:defRPr/>
              </a:pPr>
              <a:t>3</a:t>
            </a:fld>
            <a:endParaRPr lang="en-US" dirty="0"/>
          </a:p>
        </p:txBody>
      </p:sp>
    </p:spTree>
    <p:extLst>
      <p:ext uri="{BB962C8B-B14F-4D97-AF65-F5344CB8AC3E}">
        <p14:creationId xmlns:p14="http://schemas.microsoft.com/office/powerpoint/2010/main" val="110803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9D5FFB-8B9F-4DCC-9C06-A465B186F48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2521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1760D2-D7DE-497E-BB51-18A1891418DD}" type="slidenum">
              <a:rPr lang="en-US" smtClean="0"/>
              <a:pPr/>
              <a:t>16</a:t>
            </a:fld>
            <a:endParaRPr lang="en-US" dirty="0"/>
          </a:p>
        </p:txBody>
      </p:sp>
    </p:spTree>
    <p:extLst>
      <p:ext uri="{BB962C8B-B14F-4D97-AF65-F5344CB8AC3E}">
        <p14:creationId xmlns:p14="http://schemas.microsoft.com/office/powerpoint/2010/main" val="46401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sign in and get note about entering PIN make sure mention that this also</a:t>
            </a:r>
            <a:r>
              <a:rPr lang="en-US" baseline="0" dirty="0" smtClean="0"/>
              <a:t> works with the thumb print.</a:t>
            </a:r>
            <a:endParaRPr lang="en-US" dirty="0"/>
          </a:p>
        </p:txBody>
      </p:sp>
      <p:sp>
        <p:nvSpPr>
          <p:cNvPr id="4" name="Slide Number Placeholder 3"/>
          <p:cNvSpPr>
            <a:spLocks noGrp="1"/>
          </p:cNvSpPr>
          <p:nvPr>
            <p:ph type="sldNum" sz="quarter" idx="10"/>
          </p:nvPr>
        </p:nvSpPr>
        <p:spPr/>
        <p:txBody>
          <a:bodyPr/>
          <a:lstStyle/>
          <a:p>
            <a:fld id="{80E6E5E7-9CF4-4105-888F-FBA847E47244}" type="slidenum">
              <a:rPr lang="en-US" smtClean="0"/>
              <a:t>22</a:t>
            </a:fld>
            <a:endParaRPr lang="en-US" dirty="0"/>
          </a:p>
        </p:txBody>
      </p:sp>
    </p:spTree>
    <p:extLst>
      <p:ext uri="{BB962C8B-B14F-4D97-AF65-F5344CB8AC3E}">
        <p14:creationId xmlns:p14="http://schemas.microsoft.com/office/powerpoint/2010/main" val="285899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0593">
              <a:defRPr/>
            </a:pPr>
            <a:r>
              <a:rPr lang="en-US" dirty="0" smtClean="0"/>
              <a:t>Reinforce</a:t>
            </a:r>
            <a:r>
              <a:rPr lang="en-US" baseline="0" dirty="0" smtClean="0"/>
              <a:t> the fact that this is done through a mobile build in the client database.  All builders have been trained and are currently doing this.  If not done, the member could still sign in, they would still see the claim link if there are paid claims, but no other links.</a:t>
            </a:r>
            <a:endParaRPr lang="en-US" dirty="0" smtClean="0"/>
          </a:p>
        </p:txBody>
      </p:sp>
      <p:sp>
        <p:nvSpPr>
          <p:cNvPr id="4" name="Slide Number Placeholder 3"/>
          <p:cNvSpPr>
            <a:spLocks noGrp="1"/>
          </p:cNvSpPr>
          <p:nvPr>
            <p:ph type="sldNum" sz="quarter" idx="10"/>
          </p:nvPr>
        </p:nvSpPr>
        <p:spPr/>
        <p:txBody>
          <a:bodyPr/>
          <a:lstStyle/>
          <a:p>
            <a:fld id="{DC1AFAFE-038A-44EF-A050-645E4CE0C962}" type="slidenum">
              <a:rPr lang="en-US" smtClean="0"/>
              <a:t>25</a:t>
            </a:fld>
            <a:endParaRPr lang="en-US" dirty="0"/>
          </a:p>
        </p:txBody>
      </p:sp>
    </p:spTree>
    <p:extLst>
      <p:ext uri="{BB962C8B-B14F-4D97-AF65-F5344CB8AC3E}">
        <p14:creationId xmlns:p14="http://schemas.microsoft.com/office/powerpoint/2010/main" val="2933271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 y="0"/>
            <a:ext cx="9143429" cy="6858000"/>
          </a:xfrm>
          <a:prstGeom prst="rect">
            <a:avLst/>
          </a:prstGeom>
        </p:spPr>
      </p:pic>
    </p:spTree>
    <p:extLst>
      <p:ext uri="{BB962C8B-B14F-4D97-AF65-F5344CB8AC3E}">
        <p14:creationId xmlns:p14="http://schemas.microsoft.com/office/powerpoint/2010/main" val="330612575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422135521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406022847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inkCell">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5564"/>
          </a:xfrm>
          <a:prstGeom prst="rect">
            <a:avLst/>
          </a:prstGeom>
        </p:spPr>
        <p:txBody>
          <a:bodyPr>
            <a:noAutofit/>
          </a:bodyPr>
          <a:lstStyle>
            <a:lvl1pPr>
              <a:lnSpc>
                <a:spcPct val="95000"/>
              </a:lnSpc>
              <a:defRPr lang="en-US" sz="2200" kern="1200" dirty="0" smtClean="0">
                <a:solidFill>
                  <a:schemeClr val="tx2"/>
                </a:solidFill>
                <a:latin typeface="+mj-lt"/>
                <a:ea typeface="ＭＳ Ｐゴシック" pitchFamily="84" charset="-128"/>
                <a:cs typeface="+mj-cs"/>
              </a:defRPr>
            </a:lvl1pPr>
          </a:lstStyle>
          <a:p>
            <a:pPr lvl="0" algn="l" defTabSz="914400" rtl="0" eaLnBrk="0" fontAlgn="base" latinLnBrk="0" hangingPunct="0">
              <a:spcBef>
                <a:spcPct val="0"/>
              </a:spcBef>
              <a:spcAft>
                <a:spcPct val="0"/>
              </a:spcAft>
              <a:buNone/>
            </a:pPr>
            <a:r>
              <a:rPr lang="en-US" dirty="0" smtClean="0"/>
              <a:t>Click to edit Master title style</a:t>
            </a:r>
            <a:endParaRPr lang="en-US" dirty="0"/>
          </a:p>
        </p:txBody>
      </p:sp>
      <p:sp>
        <p:nvSpPr>
          <p:cNvPr id="5" name="Text Placeholder 4"/>
          <p:cNvSpPr>
            <a:spLocks noGrp="1"/>
          </p:cNvSpPr>
          <p:nvPr>
            <p:ph type="body" sz="quarter" idx="14"/>
          </p:nvPr>
        </p:nvSpPr>
        <p:spPr>
          <a:xfrm>
            <a:off x="457199" y="1021842"/>
            <a:ext cx="8229601" cy="546100"/>
          </a:xfrm>
        </p:spPr>
        <p:txBody>
          <a:bodyPr/>
          <a:lstStyle>
            <a:lvl1pPr>
              <a:defRPr sz="1800" b="0" i="1" baseline="0"/>
            </a:lvl1pPr>
          </a:lstStyle>
          <a:p>
            <a:pPr lvl="0"/>
            <a:r>
              <a:rPr lang="en-US" smtClean="0"/>
              <a:t>Click to edit Master text styles</a:t>
            </a:r>
          </a:p>
        </p:txBody>
      </p:sp>
      <p:sp>
        <p:nvSpPr>
          <p:cNvPr id="7" name="Slide Number Placeholder 5"/>
          <p:cNvSpPr txBox="1">
            <a:spLocks/>
          </p:cNvSpPr>
          <p:nvPr userDrawn="1"/>
        </p:nvSpPr>
        <p:spPr>
          <a:xfrm>
            <a:off x="8669559" y="6348586"/>
            <a:ext cx="457200" cy="295604"/>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7402D2-7056-4114-B817-9949D843C799}" type="slidenum">
              <a:rPr lang="en-US" smtClean="0">
                <a:solidFill>
                  <a:srgbClr val="8EB9CE"/>
                </a:solidFill>
              </a:rPr>
              <a:pPr/>
              <a:t>‹#›</a:t>
            </a:fld>
            <a:endParaRPr lang="en-US" dirty="0">
              <a:solidFill>
                <a:srgbClr val="8EB9CE"/>
              </a:solidFill>
            </a:endParaRPr>
          </a:p>
        </p:txBody>
      </p:sp>
      <p:sp>
        <p:nvSpPr>
          <p:cNvPr id="9" name="Text Placeholder 7"/>
          <p:cNvSpPr>
            <a:spLocks noGrp="1"/>
          </p:cNvSpPr>
          <p:nvPr>
            <p:ph type="body" sz="quarter" idx="13"/>
          </p:nvPr>
        </p:nvSpPr>
        <p:spPr>
          <a:xfrm>
            <a:off x="444330" y="6087914"/>
            <a:ext cx="5560816" cy="545799"/>
          </a:xfrm>
        </p:spPr>
        <p:txBody>
          <a:bodyPr>
            <a:noAutofit/>
          </a:bodyPr>
          <a:lstStyle>
            <a:lvl1pPr marL="0" indent="0">
              <a:defRPr sz="800">
                <a:solidFill>
                  <a:schemeClr val="bg2">
                    <a:lumMod val="75000"/>
                  </a:schemeClr>
                </a:solidFill>
              </a:defRPr>
            </a:lvl1pPr>
            <a:lvl2pPr>
              <a:defRPr sz="900"/>
            </a:lvl2pPr>
            <a:lvl3pPr>
              <a:defRPr sz="900"/>
            </a:lvl3pPr>
            <a:lvl4pPr>
              <a:defRPr sz="900"/>
            </a:lvl4pPr>
            <a:lvl5pPr>
              <a:defRPr sz="900"/>
            </a:lvl5pPr>
          </a:lstStyle>
          <a:p>
            <a:pPr lvl="0"/>
            <a:r>
              <a:rPr lang="en-US" smtClean="0"/>
              <a:t>Click to edit Master text styles</a:t>
            </a:r>
          </a:p>
        </p:txBody>
      </p:sp>
      <p:sp>
        <p:nvSpPr>
          <p:cNvPr id="8" name="Text Placeholder 7"/>
          <p:cNvSpPr>
            <a:spLocks noGrp="1"/>
          </p:cNvSpPr>
          <p:nvPr>
            <p:ph type="body" sz="quarter" idx="15"/>
          </p:nvPr>
        </p:nvSpPr>
        <p:spPr>
          <a:xfrm>
            <a:off x="2194560" y="1651526"/>
            <a:ext cx="4754880" cy="268806"/>
          </a:xfrm>
        </p:spPr>
        <p:txBody>
          <a:bodyPr anchor="t" anchorCtr="0"/>
          <a:lstStyle>
            <a:lvl1pPr algn="ctr">
              <a:defRPr sz="1400" b="1" i="1"/>
            </a:lvl1pPr>
          </a:lstStyle>
          <a:p>
            <a:pPr lvl="0"/>
            <a:r>
              <a:rPr lang="en-US" smtClean="0"/>
              <a:t>Click to edit Master text styles</a:t>
            </a:r>
          </a:p>
        </p:txBody>
      </p:sp>
    </p:spTree>
    <p:extLst>
      <p:ext uri="{BB962C8B-B14F-4D97-AF65-F5344CB8AC3E}">
        <p14:creationId xmlns:p14="http://schemas.microsoft.com/office/powerpoint/2010/main" val="13211041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87215996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294156234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68772395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35FBE7-9AF6-4071-9771-15E796E04866}"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28198370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35FBE7-9AF6-4071-9771-15E796E04866}" type="datetimeFigureOut">
              <a:rPr lang="en-US" smtClean="0"/>
              <a:t>6/23/16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423861146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35FBE7-9AF6-4071-9771-15E796E04866}" type="datetimeFigureOut">
              <a:rPr lang="en-US" smtClean="0"/>
              <a:t>6/23/16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26241321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5FBE7-9AF6-4071-9771-15E796E04866}" type="datetimeFigureOut">
              <a:rPr lang="en-US" smtClean="0"/>
              <a:t>6/23/16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193496049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241600375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5FBE7-9AF6-4071-9771-15E796E04866}"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10482907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35FBE7-9AF6-4071-9771-15E796E04866}"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39100791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106515593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5FBE7-9AF6-4071-9771-15E796E04866}"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DF7AE4-2B1C-4BFF-B6CB-21BE5DEE1FE5}" type="slidenum">
              <a:rPr lang="en-US" smtClean="0"/>
              <a:t>‹#›</a:t>
            </a:fld>
            <a:endParaRPr lang="en-US"/>
          </a:p>
        </p:txBody>
      </p:sp>
    </p:spTree>
    <p:extLst>
      <p:ext uri="{BB962C8B-B14F-4D97-AF65-F5344CB8AC3E}">
        <p14:creationId xmlns:p14="http://schemas.microsoft.com/office/powerpoint/2010/main" val="228206528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8F9D1-B07A-4649-8549-262845CA59EB}" type="datetimeFigureOut">
              <a:rPr lang="en-US" smtClean="0"/>
              <a:t>6/23/16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151153619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48F9D1-B07A-4649-8549-262845CA59EB}"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201507425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48F9D1-B07A-4649-8549-262845CA59EB}" type="datetimeFigureOut">
              <a:rPr lang="en-US" smtClean="0"/>
              <a:t>6/23/16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229044928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48F9D1-B07A-4649-8549-262845CA59EB}" type="datetimeFigureOut">
              <a:rPr lang="en-US" smtClean="0"/>
              <a:t>6/23/16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188271908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8F9D1-B07A-4649-8549-262845CA59EB}" type="datetimeFigureOut">
              <a:rPr lang="en-US" smtClean="0"/>
              <a:t>6/23/16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92457220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8F9D1-B07A-4649-8549-262845CA59EB}"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359905676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48F9D1-B07A-4649-8549-262845CA59EB}" type="datetimeFigureOut">
              <a:rPr lang="en-US" smtClean="0"/>
              <a:t>6/23/16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7AADF-EE3F-4E5D-B29C-D5ACEE747872}" type="slidenum">
              <a:rPr lang="en-US" smtClean="0"/>
              <a:t>‹#›</a:t>
            </a:fld>
            <a:endParaRPr lang="en-US"/>
          </a:p>
        </p:txBody>
      </p:sp>
    </p:spTree>
    <p:extLst>
      <p:ext uri="{BB962C8B-B14F-4D97-AF65-F5344CB8AC3E}">
        <p14:creationId xmlns:p14="http://schemas.microsoft.com/office/powerpoint/2010/main" val="426040688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8F9D1-B07A-4649-8549-262845CA59EB}" type="datetimeFigureOut">
              <a:rPr lang="en-US" smtClean="0"/>
              <a:t>6/23/16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7AADF-EE3F-4E5D-B29C-D5ACEE747872}" type="slidenum">
              <a:rPr lang="en-US" smtClean="0"/>
              <a:t>‹#›</a:t>
            </a:fld>
            <a:endParaRPr lang="en-US"/>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85" y="0"/>
            <a:ext cx="9143429" cy="6858000"/>
          </a:xfrm>
          <a:prstGeom prst="rect">
            <a:avLst/>
          </a:prstGeom>
        </p:spPr>
      </p:pic>
    </p:spTree>
    <p:extLst>
      <p:ext uri="{BB962C8B-B14F-4D97-AF65-F5344CB8AC3E}">
        <p14:creationId xmlns:p14="http://schemas.microsoft.com/office/powerpoint/2010/main" val="4063992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5FBE7-9AF6-4071-9771-15E796E04866}" type="datetimeFigureOut">
              <a:rPr lang="en-US" smtClean="0"/>
              <a:t>6/23/16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F7AE4-2B1C-4BFF-B6CB-21BE5DEE1FE5}" type="slidenum">
              <a:rPr lang="en-US" smtClean="0"/>
              <a:t>‹#›</a:t>
            </a:fld>
            <a:endParaRPr lang="en-US"/>
          </a:p>
        </p:txBody>
      </p:sp>
    </p:spTree>
    <p:extLst>
      <p:ext uri="{BB962C8B-B14F-4D97-AF65-F5344CB8AC3E}">
        <p14:creationId xmlns:p14="http://schemas.microsoft.com/office/powerpoint/2010/main" val="110785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microsoft.com/office/2007/relationships/hdphoto" Target="../media/hdphoto1.wdp"/><Relationship Id="rId6"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1.wdp"/><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4" Type="http://schemas.microsoft.com/office/2007/relationships/hdphoto" Target="../media/hdphoto1.wdp"/><Relationship Id="rId5" Type="http://schemas.openxmlformats.org/officeDocument/2006/relationships/image" Target="../media/image21.png"/><Relationship Id="rId6" Type="http://schemas.openxmlformats.org/officeDocument/2006/relationships/image" Target="../media/image23.png"/><Relationship Id="rId7"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tags" Target="../tags/tag1.xml"/><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tags" Target="../tags/tag4.xml"/><Relationship Id="rId6" Type="http://schemas.openxmlformats.org/officeDocument/2006/relationships/tags" Target="../tags/tag5.xml"/><Relationship Id="rId7" Type="http://schemas.openxmlformats.org/officeDocument/2006/relationships/tags" Target="../tags/tag6.xml"/><Relationship Id="rId8" Type="http://schemas.openxmlformats.org/officeDocument/2006/relationships/tags" Target="../tags/tag7.xml"/><Relationship Id="rId9" Type="http://schemas.openxmlformats.org/officeDocument/2006/relationships/tags" Target="../tags/tag8.xml"/><Relationship Id="rId10" Type="http://schemas.openxmlformats.org/officeDocument/2006/relationships/tags" Target="../tags/tag9.xml"/><Relationship Id="rId11" Type="http://schemas.openxmlformats.org/officeDocument/2006/relationships/tags" Target="../tags/tag10.xml"/><Relationship Id="rId12" Type="http://schemas.openxmlformats.org/officeDocument/2006/relationships/tags" Target="../tags/tag11.xml"/><Relationship Id="rId13" Type="http://schemas.openxmlformats.org/officeDocument/2006/relationships/tags" Target="../tags/tag12.xml"/><Relationship Id="rId14" Type="http://schemas.openxmlformats.org/officeDocument/2006/relationships/tags" Target="../tags/tag13.xml"/><Relationship Id="rId15" Type="http://schemas.openxmlformats.org/officeDocument/2006/relationships/tags" Target="../tags/tag14.xml"/><Relationship Id="rId16" Type="http://schemas.openxmlformats.org/officeDocument/2006/relationships/tags" Target="../tags/tag15.xml"/><Relationship Id="rId17" Type="http://schemas.openxmlformats.org/officeDocument/2006/relationships/tags" Target="../tags/tag16.xml"/><Relationship Id="rId18" Type="http://schemas.openxmlformats.org/officeDocument/2006/relationships/tags" Target="../tags/tag17.xml"/><Relationship Id="rId19" Type="http://schemas.openxmlformats.org/officeDocument/2006/relationships/tags" Target="../tags/tag18.xml"/><Relationship Id="rId30" Type="http://schemas.openxmlformats.org/officeDocument/2006/relationships/tags" Target="../tags/tag29.xml"/><Relationship Id="rId31" Type="http://schemas.openxmlformats.org/officeDocument/2006/relationships/tags" Target="../tags/tag30.xml"/><Relationship Id="rId32" Type="http://schemas.openxmlformats.org/officeDocument/2006/relationships/tags" Target="../tags/tag31.xml"/><Relationship Id="rId33" Type="http://schemas.openxmlformats.org/officeDocument/2006/relationships/tags" Target="../tags/tag32.xml"/><Relationship Id="rId34" Type="http://schemas.openxmlformats.org/officeDocument/2006/relationships/tags" Target="../tags/tag33.xml"/><Relationship Id="rId35" Type="http://schemas.openxmlformats.org/officeDocument/2006/relationships/tags" Target="../tags/tag34.xml"/><Relationship Id="rId36" Type="http://schemas.openxmlformats.org/officeDocument/2006/relationships/tags" Target="../tags/tag35.xml"/><Relationship Id="rId37" Type="http://schemas.openxmlformats.org/officeDocument/2006/relationships/tags" Target="../tags/tag36.xml"/><Relationship Id="rId38" Type="http://schemas.openxmlformats.org/officeDocument/2006/relationships/tags" Target="../tags/tag37.xml"/><Relationship Id="rId39" Type="http://schemas.openxmlformats.org/officeDocument/2006/relationships/tags" Target="../tags/tag38.xml"/><Relationship Id="rId50" Type="http://schemas.openxmlformats.org/officeDocument/2006/relationships/tags" Target="../tags/tag49.xml"/><Relationship Id="rId51" Type="http://schemas.openxmlformats.org/officeDocument/2006/relationships/tags" Target="../tags/tag50.xml"/><Relationship Id="rId52" Type="http://schemas.openxmlformats.org/officeDocument/2006/relationships/tags" Target="../tags/tag51.xml"/><Relationship Id="rId53" Type="http://schemas.openxmlformats.org/officeDocument/2006/relationships/tags" Target="../tags/tag52.xml"/><Relationship Id="rId54" Type="http://schemas.openxmlformats.org/officeDocument/2006/relationships/tags" Target="../tags/tag53.xml"/><Relationship Id="rId55" Type="http://schemas.openxmlformats.org/officeDocument/2006/relationships/tags" Target="../tags/tag54.xml"/><Relationship Id="rId56" Type="http://schemas.openxmlformats.org/officeDocument/2006/relationships/tags" Target="../tags/tag55.xml"/><Relationship Id="rId57" Type="http://schemas.openxmlformats.org/officeDocument/2006/relationships/tags" Target="../tags/tag56.xml"/><Relationship Id="rId58" Type="http://schemas.openxmlformats.org/officeDocument/2006/relationships/tags" Target="../tags/tag57.xml"/><Relationship Id="rId59" Type="http://schemas.openxmlformats.org/officeDocument/2006/relationships/tags" Target="../tags/tag58.xml"/><Relationship Id="rId70" Type="http://schemas.openxmlformats.org/officeDocument/2006/relationships/tags" Target="../tags/tag69.xml"/><Relationship Id="rId71" Type="http://schemas.openxmlformats.org/officeDocument/2006/relationships/tags" Target="../tags/tag70.xml"/><Relationship Id="rId72" Type="http://schemas.openxmlformats.org/officeDocument/2006/relationships/tags" Target="../tags/tag71.xml"/><Relationship Id="rId73" Type="http://schemas.openxmlformats.org/officeDocument/2006/relationships/tags" Target="../tags/tag72.xml"/><Relationship Id="rId74" Type="http://schemas.openxmlformats.org/officeDocument/2006/relationships/tags" Target="../tags/tag73.xml"/><Relationship Id="rId75" Type="http://schemas.openxmlformats.org/officeDocument/2006/relationships/tags" Target="../tags/tag74.xml"/><Relationship Id="rId76" Type="http://schemas.openxmlformats.org/officeDocument/2006/relationships/tags" Target="../tags/tag75.xml"/><Relationship Id="rId77" Type="http://schemas.openxmlformats.org/officeDocument/2006/relationships/tags" Target="../tags/tag76.xml"/><Relationship Id="rId78" Type="http://schemas.openxmlformats.org/officeDocument/2006/relationships/tags" Target="../tags/tag77.xml"/><Relationship Id="rId79" Type="http://schemas.openxmlformats.org/officeDocument/2006/relationships/tags" Target="../tags/tag78.xml"/><Relationship Id="rId90" Type="http://schemas.openxmlformats.org/officeDocument/2006/relationships/notesSlide" Target="../notesSlides/notesSlide2.xml"/><Relationship Id="rId91" Type="http://schemas.openxmlformats.org/officeDocument/2006/relationships/oleObject" Target="../embeddings/oleObject1.bin"/><Relationship Id="rId92" Type="http://schemas.openxmlformats.org/officeDocument/2006/relationships/image" Target="../media/image5.emf"/><Relationship Id="rId93" Type="http://schemas.openxmlformats.org/officeDocument/2006/relationships/oleObject" Target="../embeddings/oleObject2.bin"/><Relationship Id="rId94" Type="http://schemas.openxmlformats.org/officeDocument/2006/relationships/image" Target="../media/image6.emf"/><Relationship Id="rId20" Type="http://schemas.openxmlformats.org/officeDocument/2006/relationships/tags" Target="../tags/tag19.xml"/><Relationship Id="rId21" Type="http://schemas.openxmlformats.org/officeDocument/2006/relationships/tags" Target="../tags/tag20.xml"/><Relationship Id="rId22" Type="http://schemas.openxmlformats.org/officeDocument/2006/relationships/tags" Target="../tags/tag21.xml"/><Relationship Id="rId23" Type="http://schemas.openxmlformats.org/officeDocument/2006/relationships/tags" Target="../tags/tag22.xml"/><Relationship Id="rId24" Type="http://schemas.openxmlformats.org/officeDocument/2006/relationships/tags" Target="../tags/tag23.xml"/><Relationship Id="rId25" Type="http://schemas.openxmlformats.org/officeDocument/2006/relationships/tags" Target="../tags/tag24.xml"/><Relationship Id="rId26" Type="http://schemas.openxmlformats.org/officeDocument/2006/relationships/tags" Target="../tags/tag25.xml"/><Relationship Id="rId27" Type="http://schemas.openxmlformats.org/officeDocument/2006/relationships/tags" Target="../tags/tag26.xml"/><Relationship Id="rId28" Type="http://schemas.openxmlformats.org/officeDocument/2006/relationships/tags" Target="../tags/tag27.xml"/><Relationship Id="rId29" Type="http://schemas.openxmlformats.org/officeDocument/2006/relationships/tags" Target="../tags/tag28.xml"/><Relationship Id="rId40" Type="http://schemas.openxmlformats.org/officeDocument/2006/relationships/tags" Target="../tags/tag39.xml"/><Relationship Id="rId41" Type="http://schemas.openxmlformats.org/officeDocument/2006/relationships/tags" Target="../tags/tag40.xml"/><Relationship Id="rId42" Type="http://schemas.openxmlformats.org/officeDocument/2006/relationships/tags" Target="../tags/tag41.xml"/><Relationship Id="rId43" Type="http://schemas.openxmlformats.org/officeDocument/2006/relationships/tags" Target="../tags/tag42.xml"/><Relationship Id="rId44" Type="http://schemas.openxmlformats.org/officeDocument/2006/relationships/tags" Target="../tags/tag43.xml"/><Relationship Id="rId45" Type="http://schemas.openxmlformats.org/officeDocument/2006/relationships/tags" Target="../tags/tag44.xml"/><Relationship Id="rId46" Type="http://schemas.openxmlformats.org/officeDocument/2006/relationships/tags" Target="../tags/tag45.xml"/><Relationship Id="rId47" Type="http://schemas.openxmlformats.org/officeDocument/2006/relationships/tags" Target="../tags/tag46.xml"/><Relationship Id="rId48" Type="http://schemas.openxmlformats.org/officeDocument/2006/relationships/tags" Target="../tags/tag47.xml"/><Relationship Id="rId49" Type="http://schemas.openxmlformats.org/officeDocument/2006/relationships/tags" Target="../tags/tag48.xml"/><Relationship Id="rId60" Type="http://schemas.openxmlformats.org/officeDocument/2006/relationships/tags" Target="../tags/tag59.xml"/><Relationship Id="rId61" Type="http://schemas.openxmlformats.org/officeDocument/2006/relationships/tags" Target="../tags/tag60.xml"/><Relationship Id="rId62" Type="http://schemas.openxmlformats.org/officeDocument/2006/relationships/tags" Target="../tags/tag61.xml"/><Relationship Id="rId63" Type="http://schemas.openxmlformats.org/officeDocument/2006/relationships/tags" Target="../tags/tag62.xml"/><Relationship Id="rId64" Type="http://schemas.openxmlformats.org/officeDocument/2006/relationships/tags" Target="../tags/tag63.xml"/><Relationship Id="rId65" Type="http://schemas.openxmlformats.org/officeDocument/2006/relationships/tags" Target="../tags/tag64.xml"/><Relationship Id="rId66" Type="http://schemas.openxmlformats.org/officeDocument/2006/relationships/tags" Target="../tags/tag65.xml"/><Relationship Id="rId67" Type="http://schemas.openxmlformats.org/officeDocument/2006/relationships/tags" Target="../tags/tag66.xml"/><Relationship Id="rId68" Type="http://schemas.openxmlformats.org/officeDocument/2006/relationships/tags" Target="../tags/tag67.xml"/><Relationship Id="rId69" Type="http://schemas.openxmlformats.org/officeDocument/2006/relationships/tags" Target="../tags/tag68.xml"/><Relationship Id="rId80" Type="http://schemas.openxmlformats.org/officeDocument/2006/relationships/tags" Target="../tags/tag79.xml"/><Relationship Id="rId81" Type="http://schemas.openxmlformats.org/officeDocument/2006/relationships/tags" Target="../tags/tag80.xml"/><Relationship Id="rId82" Type="http://schemas.openxmlformats.org/officeDocument/2006/relationships/tags" Target="../tags/tag81.xml"/><Relationship Id="rId83" Type="http://schemas.openxmlformats.org/officeDocument/2006/relationships/tags" Target="../tags/tag82.xml"/><Relationship Id="rId84" Type="http://schemas.openxmlformats.org/officeDocument/2006/relationships/tags" Target="../tags/tag83.xml"/><Relationship Id="rId85" Type="http://schemas.openxmlformats.org/officeDocument/2006/relationships/tags" Target="../tags/tag84.xml"/><Relationship Id="rId86" Type="http://schemas.openxmlformats.org/officeDocument/2006/relationships/tags" Target="../tags/tag85.xml"/><Relationship Id="rId87" Type="http://schemas.openxmlformats.org/officeDocument/2006/relationships/tags" Target="../tags/tag86.xml"/><Relationship Id="rId88" Type="http://schemas.openxmlformats.org/officeDocument/2006/relationships/tags" Target="../tags/tag87.xml"/><Relationship Id="rId89"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10000"/>
              </a:lnSpc>
            </a:pPr>
            <a:r>
              <a:rPr lang="en-US" sz="4000" b="1" dirty="0" smtClean="0">
                <a:solidFill>
                  <a:srgbClr val="0079C1"/>
                </a:solidFill>
                <a:latin typeface="Arial"/>
                <a:cs typeface="Arial"/>
              </a:rPr>
              <a:t>Improving Customer Experience and Outcomes</a:t>
            </a:r>
            <a:endParaRPr lang="en-US" sz="4000" b="1" dirty="0">
              <a:solidFill>
                <a:srgbClr val="0079C1"/>
              </a:solidFill>
              <a:latin typeface="Arial"/>
              <a:cs typeface="Arial"/>
            </a:endParaRPr>
          </a:p>
        </p:txBody>
      </p:sp>
      <p:sp>
        <p:nvSpPr>
          <p:cNvPr id="3" name="Subtitle 2"/>
          <p:cNvSpPr>
            <a:spLocks noGrp="1"/>
          </p:cNvSpPr>
          <p:nvPr>
            <p:ph type="subTitle" idx="1"/>
          </p:nvPr>
        </p:nvSpPr>
        <p:spPr/>
        <p:txBody>
          <a:bodyPr>
            <a:normAutofit/>
          </a:bodyPr>
          <a:lstStyle/>
          <a:p>
            <a:pPr>
              <a:lnSpc>
                <a:spcPct val="130000"/>
              </a:lnSpc>
            </a:pPr>
            <a:r>
              <a:rPr lang="en-US" dirty="0" smtClean="0">
                <a:solidFill>
                  <a:srgbClr val="404040"/>
                </a:solidFill>
                <a:latin typeface="Arial"/>
                <a:cs typeface="Arial"/>
              </a:rPr>
              <a:t>Joanne McGowan</a:t>
            </a:r>
          </a:p>
          <a:p>
            <a:pPr>
              <a:lnSpc>
                <a:spcPct val="110000"/>
              </a:lnSpc>
              <a:spcBef>
                <a:spcPts val="0"/>
              </a:spcBef>
            </a:pPr>
            <a:r>
              <a:rPr lang="en-US" dirty="0">
                <a:solidFill>
                  <a:srgbClr val="404040"/>
                </a:solidFill>
                <a:latin typeface="Arial"/>
                <a:cs typeface="Arial"/>
              </a:rPr>
              <a:t>VP Customer Experience </a:t>
            </a:r>
            <a:r>
              <a:rPr lang="en-US" dirty="0" smtClean="0">
                <a:solidFill>
                  <a:srgbClr val="404040"/>
                </a:solidFill>
                <a:latin typeface="Arial"/>
                <a:cs typeface="Arial"/>
              </a:rPr>
              <a:t>and </a:t>
            </a:r>
            <a:r>
              <a:rPr lang="en-US" dirty="0">
                <a:solidFill>
                  <a:srgbClr val="404040"/>
                </a:solidFill>
                <a:latin typeface="Arial"/>
                <a:cs typeface="Arial"/>
              </a:rPr>
              <a:t>Strategy Execution</a:t>
            </a:r>
          </a:p>
          <a:p>
            <a:pPr>
              <a:lnSpc>
                <a:spcPct val="130000"/>
              </a:lnSpc>
            </a:pPr>
            <a:endParaRPr lang="en-US" dirty="0">
              <a:solidFill>
                <a:srgbClr val="404040"/>
              </a:solidFill>
              <a:latin typeface="Arial"/>
              <a:cs typeface="Arial"/>
            </a:endParaRPr>
          </a:p>
        </p:txBody>
      </p:sp>
    </p:spTree>
    <p:extLst>
      <p:ext uri="{BB962C8B-B14F-4D97-AF65-F5344CB8AC3E}">
        <p14:creationId xmlns:p14="http://schemas.microsoft.com/office/powerpoint/2010/main" val="336047919"/>
      </p:ext>
    </p:extLst>
  </p:cSld>
  <p:clrMapOvr>
    <a:masterClrMapping/>
  </p:clrMapOvr>
  <mc:AlternateContent xmlns:mc="http://schemas.openxmlformats.org/markup-compatibility/2006" xmlns:p14="http://schemas.microsoft.com/office/powerpoint/2010/main">
    <mc:Choice Requires="p14">
      <p:transition spd="slow" p14:dur="5000">
        <p:fade thruBlk="1"/>
      </p:transition>
    </mc:Choice>
    <mc:Fallback xmlns="">
      <p:transition xmlns:p14="http://schemas.microsoft.com/office/powerpoint/2010/main" spd="slow">
        <p:fade thruBlk="1"/>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725" y="365759"/>
            <a:ext cx="8988551" cy="685800"/>
          </a:xfrm>
        </p:spPr>
        <p:txBody>
          <a:bodyPr>
            <a:normAutofit/>
          </a:bodyPr>
          <a:lstStyle/>
          <a:p>
            <a:pPr algn="ctr">
              <a:tabLst>
                <a:tab pos="347663" algn="l"/>
              </a:tabLst>
            </a:pPr>
            <a:r>
              <a:rPr lang="en-US" sz="3200" b="1" dirty="0" smtClean="0">
                <a:solidFill>
                  <a:srgbClr val="0079C1"/>
                </a:solidFill>
                <a:latin typeface="Arial"/>
                <a:cs typeface="Arial"/>
              </a:rPr>
              <a:t>Understanding Our Customers &amp; Their Needs </a:t>
            </a:r>
            <a:endParaRPr lang="en-US" sz="3200" b="1" dirty="0">
              <a:solidFill>
                <a:srgbClr val="0079C1"/>
              </a:solidFill>
              <a:latin typeface="Arial"/>
              <a:cs typeface="Arial"/>
            </a:endParaRPr>
          </a:p>
        </p:txBody>
      </p:sp>
      <p:grpSp>
        <p:nvGrpSpPr>
          <p:cNvPr id="3" name="Group 2"/>
          <p:cNvGrpSpPr/>
          <p:nvPr/>
        </p:nvGrpSpPr>
        <p:grpSpPr>
          <a:xfrm>
            <a:off x="245320" y="1246068"/>
            <a:ext cx="3040675" cy="3802205"/>
            <a:chOff x="245320" y="1246068"/>
            <a:chExt cx="3040675" cy="3802205"/>
          </a:xfrm>
        </p:grpSpPr>
        <p:sp>
          <p:nvSpPr>
            <p:cNvPr id="4" name="TextBox 3"/>
            <p:cNvSpPr txBox="1"/>
            <p:nvPr/>
          </p:nvSpPr>
          <p:spPr>
            <a:xfrm>
              <a:off x="716001" y="1246068"/>
              <a:ext cx="2100943" cy="400110"/>
            </a:xfrm>
            <a:prstGeom prst="rect">
              <a:avLst/>
            </a:prstGeom>
            <a:noFill/>
          </p:spPr>
          <p:txBody>
            <a:bodyPr wrap="square" rtlCol="0">
              <a:spAutoFit/>
            </a:bodyPr>
            <a:lstStyle/>
            <a:p>
              <a:pPr algn="ctr"/>
              <a:r>
                <a:rPr lang="en-US" sz="2000" b="1" dirty="0" smtClean="0">
                  <a:solidFill>
                    <a:srgbClr val="404040"/>
                  </a:solidFill>
                  <a:latin typeface="Arial"/>
                  <a:cs typeface="Arial"/>
                </a:rPr>
                <a:t>Our Employers</a:t>
              </a:r>
              <a:endParaRPr lang="en-US" sz="2000" b="1" dirty="0">
                <a:solidFill>
                  <a:srgbClr val="404040"/>
                </a:solidFill>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24" y="1778353"/>
              <a:ext cx="1793414" cy="1557178"/>
            </a:xfrm>
            <a:prstGeom prst="rect">
              <a:avLst/>
            </a:prstGeom>
          </p:spPr>
        </p:pic>
        <p:sp>
          <p:nvSpPr>
            <p:cNvPr id="11" name="TextBox 10"/>
            <p:cNvSpPr txBox="1"/>
            <p:nvPr/>
          </p:nvSpPr>
          <p:spPr>
            <a:xfrm>
              <a:off x="245320" y="3478613"/>
              <a:ext cx="3040675" cy="1569660"/>
            </a:xfrm>
            <a:prstGeom prst="rect">
              <a:avLst/>
            </a:prstGeom>
            <a:noFill/>
          </p:spPr>
          <p:txBody>
            <a:bodyPr wrap="square" rtlCol="0">
              <a:spAutoFit/>
            </a:bodyPr>
            <a:lstStyle/>
            <a:p>
              <a:r>
                <a:rPr lang="en-US" sz="1600" dirty="0" smtClean="0">
                  <a:solidFill>
                    <a:srgbClr val="404040"/>
                  </a:solidFill>
                  <a:latin typeface="Arial"/>
                  <a:cs typeface="Arial"/>
                </a:rPr>
                <a:t>We need a competitive benefit plan to attract and retain great employees that we and our employees can afford.  We want our employees to use and value our benefits. </a:t>
              </a:r>
              <a:endParaRPr lang="en-US" sz="1600" dirty="0">
                <a:solidFill>
                  <a:srgbClr val="404040"/>
                </a:solidFill>
                <a:latin typeface="Arial"/>
                <a:cs typeface="Arial"/>
              </a:endParaRPr>
            </a:p>
          </p:txBody>
        </p:sp>
      </p:grpSp>
      <p:grpSp>
        <p:nvGrpSpPr>
          <p:cNvPr id="5" name="Group 4"/>
          <p:cNvGrpSpPr/>
          <p:nvPr/>
        </p:nvGrpSpPr>
        <p:grpSpPr>
          <a:xfrm>
            <a:off x="5763934" y="1246068"/>
            <a:ext cx="3040675" cy="4048420"/>
            <a:chOff x="5763934" y="1246068"/>
            <a:chExt cx="3040675" cy="4048420"/>
          </a:xfrm>
        </p:grpSpPr>
        <p:sp>
          <p:nvSpPr>
            <p:cNvPr id="10" name="TextBox 9"/>
            <p:cNvSpPr txBox="1"/>
            <p:nvPr/>
          </p:nvSpPr>
          <p:spPr>
            <a:xfrm>
              <a:off x="6237850" y="1246068"/>
              <a:ext cx="2100943" cy="400110"/>
            </a:xfrm>
            <a:prstGeom prst="rect">
              <a:avLst/>
            </a:prstGeom>
            <a:noFill/>
          </p:spPr>
          <p:txBody>
            <a:bodyPr wrap="square" rtlCol="0">
              <a:spAutoFit/>
            </a:bodyPr>
            <a:lstStyle/>
            <a:p>
              <a:pPr algn="ctr"/>
              <a:r>
                <a:rPr lang="en-US" sz="2000" b="1" dirty="0" smtClean="0">
                  <a:solidFill>
                    <a:srgbClr val="404040"/>
                  </a:solidFill>
                  <a:latin typeface="Arial"/>
                  <a:cs typeface="Arial"/>
                </a:rPr>
                <a:t>Our Members</a:t>
              </a:r>
              <a:endParaRPr lang="en-US" sz="2000" b="1" dirty="0">
                <a:solidFill>
                  <a:srgbClr val="404040"/>
                </a:solidFill>
                <a:latin typeface="Arial"/>
                <a:cs typeface="Arial"/>
              </a:endParaRPr>
            </a:p>
          </p:txBody>
        </p:sp>
        <p:pic>
          <p:nvPicPr>
            <p:cNvPr id="8" name="Picture 7" descr="C:\Users\Sara\AppData\Local\Microsoft\Windows\Temporary Internet Files\Content.IE5\7ITSUAKA\MP900400224[1].jpg"/>
            <p:cNvPicPr>
              <a:picLocks noChangeAspect="1" noChangeArrowheads="1"/>
            </p:cNvPicPr>
            <p:nvPr/>
          </p:nvPicPr>
          <p:blipFill>
            <a:blip r:embed="rId3" cstate="print"/>
            <a:srcRect/>
            <a:stretch>
              <a:fillRect/>
            </a:stretch>
          </p:blipFill>
          <p:spPr bwMode="auto">
            <a:xfrm>
              <a:off x="6415779" y="1797703"/>
              <a:ext cx="1728108" cy="1556657"/>
            </a:xfrm>
            <a:prstGeom prst="rect">
              <a:avLst/>
            </a:prstGeom>
            <a:noFill/>
          </p:spPr>
        </p:pic>
        <p:sp>
          <p:nvSpPr>
            <p:cNvPr id="13" name="TextBox 12"/>
            <p:cNvSpPr txBox="1"/>
            <p:nvPr/>
          </p:nvSpPr>
          <p:spPr>
            <a:xfrm>
              <a:off x="5763934" y="3478606"/>
              <a:ext cx="3040675" cy="1815882"/>
            </a:xfrm>
            <a:prstGeom prst="rect">
              <a:avLst/>
            </a:prstGeom>
            <a:noFill/>
          </p:spPr>
          <p:txBody>
            <a:bodyPr wrap="square" rtlCol="0">
              <a:spAutoFit/>
            </a:bodyPr>
            <a:lstStyle/>
            <a:p>
              <a:r>
                <a:rPr lang="en-US" sz="1600" dirty="0" smtClean="0">
                  <a:solidFill>
                    <a:srgbClr val="404040"/>
                  </a:solidFill>
                  <a:latin typeface="Arial"/>
                  <a:cs typeface="Arial"/>
                </a:rPr>
                <a:t>I want to make sure we make the right decisions about our health plan and how we use it to protect our family’s finances and health.  I want to understand and feel confident about using my benefits. </a:t>
              </a:r>
              <a:endParaRPr lang="en-US" sz="1600" dirty="0">
                <a:solidFill>
                  <a:srgbClr val="404040"/>
                </a:solidFill>
                <a:latin typeface="Arial"/>
                <a:cs typeface="Arial"/>
              </a:endParaRPr>
            </a:p>
          </p:txBody>
        </p:sp>
      </p:grpSp>
      <p:grpSp>
        <p:nvGrpSpPr>
          <p:cNvPr id="9" name="Group 8"/>
          <p:cNvGrpSpPr/>
          <p:nvPr/>
        </p:nvGrpSpPr>
        <p:grpSpPr>
          <a:xfrm>
            <a:off x="3380186" y="2010862"/>
            <a:ext cx="2383629" cy="3779597"/>
            <a:chOff x="3380186" y="2010862"/>
            <a:chExt cx="2383629" cy="3779597"/>
          </a:xfrm>
        </p:grpSpPr>
        <p:grpSp>
          <p:nvGrpSpPr>
            <p:cNvPr id="6" name="Group 5"/>
            <p:cNvGrpSpPr/>
            <p:nvPr/>
          </p:nvGrpSpPr>
          <p:grpSpPr>
            <a:xfrm>
              <a:off x="3380186" y="2010862"/>
              <a:ext cx="2383629" cy="1285592"/>
              <a:chOff x="3413823" y="2010862"/>
              <a:chExt cx="2383629" cy="1285592"/>
            </a:xfrm>
          </p:grpSpPr>
          <p:sp>
            <p:nvSpPr>
              <p:cNvPr id="12" name="Curved Right Arrow 11"/>
              <p:cNvSpPr/>
              <p:nvPr/>
            </p:nvSpPr>
            <p:spPr>
              <a:xfrm>
                <a:off x="3413823" y="2010862"/>
                <a:ext cx="958688" cy="1285592"/>
              </a:xfrm>
              <a:prstGeom prst="curvedRigh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urved Left Arrow 16"/>
              <p:cNvSpPr/>
              <p:nvPr/>
            </p:nvSpPr>
            <p:spPr>
              <a:xfrm>
                <a:off x="4864945" y="2010862"/>
                <a:ext cx="932507" cy="1285592"/>
              </a:xfrm>
              <a:prstGeom prst="curvedLef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0" name="TextBox 19"/>
            <p:cNvSpPr txBox="1"/>
            <p:nvPr/>
          </p:nvSpPr>
          <p:spPr>
            <a:xfrm>
              <a:off x="3770624" y="3482135"/>
              <a:ext cx="1602752" cy="2308324"/>
            </a:xfrm>
            <a:prstGeom prst="rect">
              <a:avLst/>
            </a:prstGeom>
            <a:noFill/>
          </p:spPr>
          <p:txBody>
            <a:bodyPr wrap="square" rtlCol="0">
              <a:spAutoFit/>
            </a:bodyPr>
            <a:lstStyle/>
            <a:p>
              <a:pPr algn="ctr"/>
              <a:r>
                <a:rPr lang="en-US" b="1" dirty="0" smtClean="0">
                  <a:solidFill>
                    <a:srgbClr val="0079C1"/>
                  </a:solidFill>
                  <a:latin typeface="Arial"/>
                  <a:cs typeface="Arial"/>
                </a:rPr>
                <a:t>We have to know and solve the members’ needs well to solve the employers’ needs</a:t>
              </a:r>
              <a:endParaRPr lang="en-US" b="1" dirty="0">
                <a:solidFill>
                  <a:srgbClr val="0079C1"/>
                </a:solidFill>
                <a:latin typeface="Arial"/>
                <a:cs typeface="Arial"/>
              </a:endParaRPr>
            </a:p>
          </p:txBody>
        </p:sp>
      </p:grpSp>
    </p:spTree>
    <p:extLst>
      <p:ext uri="{BB962C8B-B14F-4D97-AF65-F5344CB8AC3E}">
        <p14:creationId xmlns:p14="http://schemas.microsoft.com/office/powerpoint/2010/main" val="193521858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725" y="365759"/>
            <a:ext cx="8988551" cy="685800"/>
          </a:xfrm>
        </p:spPr>
        <p:txBody>
          <a:bodyPr>
            <a:normAutofit/>
          </a:bodyPr>
          <a:lstStyle/>
          <a:p>
            <a:pPr algn="ctr">
              <a:tabLst>
                <a:tab pos="347663" algn="l"/>
              </a:tabLst>
            </a:pPr>
            <a:r>
              <a:rPr lang="en-US" sz="3200" b="1" dirty="0" smtClean="0">
                <a:solidFill>
                  <a:srgbClr val="0079C1"/>
                </a:solidFill>
                <a:latin typeface="Arial"/>
                <a:cs typeface="Arial"/>
              </a:rPr>
              <a:t>Translating to Actions</a:t>
            </a:r>
            <a:endParaRPr lang="en-US" sz="3200" b="1" dirty="0">
              <a:solidFill>
                <a:srgbClr val="0079C1"/>
              </a:solidFill>
              <a:latin typeface="Arial"/>
              <a:cs typeface="Arial"/>
            </a:endParaRPr>
          </a:p>
        </p:txBody>
      </p:sp>
      <p:grpSp>
        <p:nvGrpSpPr>
          <p:cNvPr id="6" name="Group 5"/>
          <p:cNvGrpSpPr/>
          <p:nvPr/>
        </p:nvGrpSpPr>
        <p:grpSpPr>
          <a:xfrm>
            <a:off x="3380186" y="2010862"/>
            <a:ext cx="2383629" cy="1285592"/>
            <a:chOff x="3413823" y="2010862"/>
            <a:chExt cx="2383629" cy="1285592"/>
          </a:xfrm>
        </p:grpSpPr>
        <p:sp>
          <p:nvSpPr>
            <p:cNvPr id="12" name="Curved Right Arrow 11"/>
            <p:cNvSpPr/>
            <p:nvPr/>
          </p:nvSpPr>
          <p:spPr>
            <a:xfrm>
              <a:off x="3413823" y="2010862"/>
              <a:ext cx="958688" cy="1285592"/>
            </a:xfrm>
            <a:prstGeom prst="curvedRigh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urved Left Arrow 16"/>
            <p:cNvSpPr/>
            <p:nvPr/>
          </p:nvSpPr>
          <p:spPr>
            <a:xfrm>
              <a:off x="4864945" y="2010862"/>
              <a:ext cx="932507" cy="1285592"/>
            </a:xfrm>
            <a:prstGeom prst="curvedLef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9" name="Group 8"/>
          <p:cNvGrpSpPr/>
          <p:nvPr/>
        </p:nvGrpSpPr>
        <p:grpSpPr>
          <a:xfrm>
            <a:off x="245319" y="1246068"/>
            <a:ext cx="8691431" cy="4540869"/>
            <a:chOff x="245319" y="1246068"/>
            <a:chExt cx="8691431" cy="4540869"/>
          </a:xfrm>
        </p:grpSpPr>
        <p:grpSp>
          <p:nvGrpSpPr>
            <p:cNvPr id="3" name="Group 2"/>
            <p:cNvGrpSpPr/>
            <p:nvPr/>
          </p:nvGrpSpPr>
          <p:grpSpPr>
            <a:xfrm>
              <a:off x="245319" y="1246068"/>
              <a:ext cx="3364657" cy="4540869"/>
              <a:chOff x="245319" y="1246068"/>
              <a:chExt cx="3364657" cy="4540869"/>
            </a:xfrm>
          </p:grpSpPr>
          <p:sp>
            <p:nvSpPr>
              <p:cNvPr id="4" name="TextBox 3"/>
              <p:cNvSpPr txBox="1"/>
              <p:nvPr/>
            </p:nvSpPr>
            <p:spPr>
              <a:xfrm>
                <a:off x="716001" y="1246068"/>
                <a:ext cx="2100943" cy="400110"/>
              </a:xfrm>
              <a:prstGeom prst="rect">
                <a:avLst/>
              </a:prstGeom>
              <a:noFill/>
            </p:spPr>
            <p:txBody>
              <a:bodyPr wrap="square" rtlCol="0">
                <a:spAutoFit/>
              </a:bodyPr>
              <a:lstStyle/>
              <a:p>
                <a:pPr algn="ctr"/>
                <a:r>
                  <a:rPr lang="en-US" sz="2000" b="1" dirty="0" smtClean="0">
                    <a:solidFill>
                      <a:srgbClr val="404040"/>
                    </a:solidFill>
                    <a:latin typeface="Arial"/>
                    <a:cs typeface="Arial"/>
                  </a:rPr>
                  <a:t>Our Employers</a:t>
                </a:r>
                <a:endParaRPr lang="en-US" sz="2000" b="1" dirty="0">
                  <a:solidFill>
                    <a:srgbClr val="404040"/>
                  </a:solidFill>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24" y="1778353"/>
                <a:ext cx="1793414" cy="1557178"/>
              </a:xfrm>
              <a:prstGeom prst="rect">
                <a:avLst/>
              </a:prstGeom>
            </p:spPr>
          </p:pic>
          <p:sp>
            <p:nvSpPr>
              <p:cNvPr id="11" name="TextBox 10"/>
              <p:cNvSpPr txBox="1"/>
              <p:nvPr/>
            </p:nvSpPr>
            <p:spPr>
              <a:xfrm>
                <a:off x="245319" y="3478613"/>
                <a:ext cx="3364657" cy="2308324"/>
              </a:xfrm>
              <a:prstGeom prst="rect">
                <a:avLst/>
              </a:prstGeom>
              <a:noFill/>
            </p:spPr>
            <p:txBody>
              <a:bodyPr wrap="square" rtlCol="0">
                <a:spAutoFit/>
              </a:bodyPr>
              <a:lstStyle/>
              <a:p>
                <a:r>
                  <a:rPr lang="en-US" sz="1600" b="1" dirty="0">
                    <a:solidFill>
                      <a:srgbClr val="404040"/>
                    </a:solidFill>
                    <a:latin typeface="Arial"/>
                    <a:cs typeface="Arial"/>
                  </a:rPr>
                  <a:t>First Area of Focus:</a:t>
                </a:r>
              </a:p>
              <a:p>
                <a:pPr marL="285750" indent="-285750">
                  <a:buFont typeface="Arial"/>
                  <a:buChar char="•"/>
                </a:pPr>
                <a:r>
                  <a:rPr lang="en-US" sz="1600" dirty="0" smtClean="0">
                    <a:solidFill>
                      <a:srgbClr val="404040"/>
                    </a:solidFill>
                    <a:latin typeface="Arial"/>
                    <a:cs typeface="Arial"/>
                  </a:rPr>
                  <a:t>Reporting </a:t>
                </a:r>
                <a:r>
                  <a:rPr lang="en-US" sz="1600" dirty="0">
                    <a:solidFill>
                      <a:srgbClr val="404040"/>
                    </a:solidFill>
                    <a:latin typeface="Arial"/>
                    <a:cs typeface="Arial"/>
                  </a:rPr>
                  <a:t>&amp; Data Analytics that are simple and insightful</a:t>
                </a:r>
              </a:p>
              <a:p>
                <a:pPr marL="285750" indent="-285750">
                  <a:buFont typeface="Arial"/>
                  <a:buChar char="•"/>
                </a:pPr>
                <a:r>
                  <a:rPr lang="en-US" sz="1600" dirty="0" smtClean="0">
                    <a:solidFill>
                      <a:srgbClr val="404040"/>
                    </a:solidFill>
                    <a:latin typeface="Arial"/>
                    <a:cs typeface="Arial"/>
                  </a:rPr>
                  <a:t>Recommendations </a:t>
                </a:r>
                <a:r>
                  <a:rPr lang="en-US" sz="1600" dirty="0">
                    <a:solidFill>
                      <a:srgbClr val="404040"/>
                    </a:solidFill>
                    <a:latin typeface="Arial"/>
                    <a:cs typeface="Arial"/>
                  </a:rPr>
                  <a:t>with appropriate programs and products to drive engagement &amp; reduced cost</a:t>
                </a:r>
              </a:p>
              <a:p>
                <a:pPr marL="285750" indent="-285750">
                  <a:buFont typeface="Arial"/>
                  <a:buChar char="•"/>
                </a:pPr>
                <a:r>
                  <a:rPr lang="en-US" sz="1600" dirty="0" smtClean="0">
                    <a:solidFill>
                      <a:srgbClr val="404040"/>
                    </a:solidFill>
                    <a:latin typeface="Arial"/>
                    <a:cs typeface="Arial"/>
                  </a:rPr>
                  <a:t>Thought </a:t>
                </a:r>
                <a:r>
                  <a:rPr lang="en-US" sz="1600" dirty="0">
                    <a:solidFill>
                      <a:srgbClr val="404040"/>
                    </a:solidFill>
                    <a:latin typeface="Arial"/>
                    <a:cs typeface="Arial"/>
                  </a:rPr>
                  <a:t>leader on member needs</a:t>
                </a:r>
              </a:p>
            </p:txBody>
          </p:sp>
        </p:grpSp>
        <p:grpSp>
          <p:nvGrpSpPr>
            <p:cNvPr id="5" name="Group 4"/>
            <p:cNvGrpSpPr/>
            <p:nvPr/>
          </p:nvGrpSpPr>
          <p:grpSpPr>
            <a:xfrm>
              <a:off x="4082796" y="1246068"/>
              <a:ext cx="4853954" cy="4540862"/>
              <a:chOff x="4082796" y="1246068"/>
              <a:chExt cx="4853954" cy="4540862"/>
            </a:xfrm>
          </p:grpSpPr>
          <p:sp>
            <p:nvSpPr>
              <p:cNvPr id="10" name="TextBox 9"/>
              <p:cNvSpPr txBox="1"/>
              <p:nvPr/>
            </p:nvSpPr>
            <p:spPr>
              <a:xfrm>
                <a:off x="6237850" y="1246068"/>
                <a:ext cx="2100943" cy="400110"/>
              </a:xfrm>
              <a:prstGeom prst="rect">
                <a:avLst/>
              </a:prstGeom>
              <a:noFill/>
            </p:spPr>
            <p:txBody>
              <a:bodyPr wrap="square" rtlCol="0">
                <a:spAutoFit/>
              </a:bodyPr>
              <a:lstStyle/>
              <a:p>
                <a:pPr algn="ctr"/>
                <a:r>
                  <a:rPr lang="en-US" sz="2000" b="1" dirty="0" smtClean="0">
                    <a:solidFill>
                      <a:srgbClr val="404040"/>
                    </a:solidFill>
                    <a:latin typeface="Arial"/>
                    <a:cs typeface="Arial"/>
                  </a:rPr>
                  <a:t>Our Members</a:t>
                </a:r>
                <a:endParaRPr lang="en-US" sz="2000" b="1" dirty="0">
                  <a:solidFill>
                    <a:srgbClr val="404040"/>
                  </a:solidFill>
                  <a:latin typeface="Arial"/>
                  <a:cs typeface="Arial"/>
                </a:endParaRPr>
              </a:p>
            </p:txBody>
          </p:sp>
          <p:pic>
            <p:nvPicPr>
              <p:cNvPr id="8" name="Picture 7" descr="C:\Users\Sara\AppData\Local\Microsoft\Windows\Temporary Internet Files\Content.IE5\7ITSUAKA\MP900400224[1].jpg"/>
              <p:cNvPicPr>
                <a:picLocks noChangeAspect="1" noChangeArrowheads="1"/>
              </p:cNvPicPr>
              <p:nvPr/>
            </p:nvPicPr>
            <p:blipFill>
              <a:blip r:embed="rId3" cstate="print"/>
              <a:srcRect/>
              <a:stretch>
                <a:fillRect/>
              </a:stretch>
            </p:blipFill>
            <p:spPr bwMode="auto">
              <a:xfrm>
                <a:off x="6415779" y="1797703"/>
                <a:ext cx="1728108" cy="1556657"/>
              </a:xfrm>
              <a:prstGeom prst="rect">
                <a:avLst/>
              </a:prstGeom>
              <a:noFill/>
            </p:spPr>
          </p:pic>
          <p:sp>
            <p:nvSpPr>
              <p:cNvPr id="13" name="TextBox 12"/>
              <p:cNvSpPr txBox="1"/>
              <p:nvPr/>
            </p:nvSpPr>
            <p:spPr>
              <a:xfrm>
                <a:off x="5763934" y="3478606"/>
                <a:ext cx="3172816" cy="2308324"/>
              </a:xfrm>
              <a:prstGeom prst="rect">
                <a:avLst/>
              </a:prstGeom>
              <a:noFill/>
            </p:spPr>
            <p:txBody>
              <a:bodyPr wrap="square" rtlCol="0">
                <a:spAutoFit/>
              </a:bodyPr>
              <a:lstStyle/>
              <a:p>
                <a:r>
                  <a:rPr lang="en-US" sz="1600" b="1" dirty="0">
                    <a:solidFill>
                      <a:srgbClr val="404040"/>
                    </a:solidFill>
                    <a:latin typeface="Arial"/>
                    <a:cs typeface="Arial"/>
                  </a:rPr>
                  <a:t>Which means:</a:t>
                </a:r>
              </a:p>
              <a:p>
                <a:pPr marL="285750" indent="-285750">
                  <a:buFont typeface="Arial"/>
                  <a:buChar char="•"/>
                </a:pPr>
                <a:r>
                  <a:rPr lang="en-US" sz="1600" dirty="0" smtClean="0">
                    <a:solidFill>
                      <a:srgbClr val="404040"/>
                    </a:solidFill>
                    <a:latin typeface="Arial"/>
                    <a:cs typeface="Arial"/>
                  </a:rPr>
                  <a:t>Lead </a:t>
                </a:r>
                <a:r>
                  <a:rPr lang="en-US" sz="1600" dirty="0">
                    <a:solidFill>
                      <a:srgbClr val="404040"/>
                    </a:solidFill>
                    <a:latin typeface="Arial"/>
                    <a:cs typeface="Arial"/>
                  </a:rPr>
                  <a:t>with what is important to the member—drive engagement</a:t>
                </a:r>
              </a:p>
              <a:p>
                <a:pPr marL="285750" indent="-285750">
                  <a:buFont typeface="Arial"/>
                  <a:buChar char="•"/>
                </a:pPr>
                <a:r>
                  <a:rPr lang="en-US" sz="1600" dirty="0" smtClean="0">
                    <a:solidFill>
                      <a:srgbClr val="404040"/>
                    </a:solidFill>
                    <a:latin typeface="Arial"/>
                    <a:cs typeface="Arial"/>
                  </a:rPr>
                  <a:t>Proactive </a:t>
                </a:r>
                <a:r>
                  <a:rPr lang="en-US" sz="1600" dirty="0">
                    <a:solidFill>
                      <a:srgbClr val="404040"/>
                    </a:solidFill>
                    <a:latin typeface="Arial"/>
                    <a:cs typeface="Arial"/>
                  </a:rPr>
                  <a:t>and personalized—predictive analytics to meet the member where they are</a:t>
                </a:r>
              </a:p>
              <a:p>
                <a:pPr marL="285750" indent="-285750">
                  <a:buFont typeface="Arial"/>
                  <a:buChar char="•"/>
                </a:pPr>
                <a:r>
                  <a:rPr lang="en-US" sz="1600" dirty="0" smtClean="0">
                    <a:solidFill>
                      <a:srgbClr val="404040"/>
                    </a:solidFill>
                    <a:latin typeface="Arial"/>
                    <a:cs typeface="Arial"/>
                  </a:rPr>
                  <a:t>Easy </a:t>
                </a:r>
                <a:r>
                  <a:rPr lang="en-US" sz="1600" dirty="0">
                    <a:solidFill>
                      <a:srgbClr val="404040"/>
                    </a:solidFill>
                    <a:latin typeface="Arial"/>
                    <a:cs typeface="Arial"/>
                  </a:rPr>
                  <a:t>to use member tools—portal, mobile </a:t>
                </a:r>
              </a:p>
            </p:txBody>
          </p:sp>
          <p:sp>
            <p:nvSpPr>
              <p:cNvPr id="14" name="Right Arrow 13"/>
              <p:cNvSpPr/>
              <p:nvPr/>
            </p:nvSpPr>
            <p:spPr>
              <a:xfrm>
                <a:off x="4082796" y="4394289"/>
                <a:ext cx="978408" cy="484632"/>
              </a:xfrm>
              <a:prstGeom prst="righ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6228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725" y="365759"/>
            <a:ext cx="8988551" cy="685800"/>
          </a:xfrm>
        </p:spPr>
        <p:txBody>
          <a:bodyPr>
            <a:normAutofit/>
          </a:bodyPr>
          <a:lstStyle/>
          <a:p>
            <a:pPr algn="ctr">
              <a:tabLst>
                <a:tab pos="347663" algn="l"/>
              </a:tabLst>
            </a:pPr>
            <a:r>
              <a:rPr lang="en-US" sz="3200" b="1" dirty="0" smtClean="0">
                <a:solidFill>
                  <a:srgbClr val="0079C1"/>
                </a:solidFill>
                <a:latin typeface="Arial"/>
                <a:cs typeface="Arial"/>
              </a:rPr>
              <a:t>Delivering Better Outcomes</a:t>
            </a:r>
            <a:endParaRPr lang="en-US" sz="3200" b="1" dirty="0">
              <a:solidFill>
                <a:srgbClr val="0079C1"/>
              </a:solidFill>
              <a:latin typeface="Arial"/>
              <a:cs typeface="Arial"/>
            </a:endParaRPr>
          </a:p>
        </p:txBody>
      </p:sp>
      <p:sp>
        <p:nvSpPr>
          <p:cNvPr id="4" name="TextBox 3"/>
          <p:cNvSpPr txBox="1"/>
          <p:nvPr/>
        </p:nvSpPr>
        <p:spPr>
          <a:xfrm>
            <a:off x="716001" y="1246068"/>
            <a:ext cx="2100943" cy="400110"/>
          </a:xfrm>
          <a:prstGeom prst="rect">
            <a:avLst/>
          </a:prstGeom>
          <a:noFill/>
        </p:spPr>
        <p:txBody>
          <a:bodyPr wrap="square" rtlCol="0">
            <a:spAutoFit/>
          </a:bodyPr>
          <a:lstStyle/>
          <a:p>
            <a:pPr algn="ctr"/>
            <a:r>
              <a:rPr lang="en-US" sz="2000" b="1" dirty="0" smtClean="0">
                <a:solidFill>
                  <a:srgbClr val="404040"/>
                </a:solidFill>
                <a:latin typeface="Arial"/>
                <a:cs typeface="Arial"/>
              </a:rPr>
              <a:t>Our Employers</a:t>
            </a:r>
            <a:endParaRPr lang="en-US" sz="2000" b="1" dirty="0">
              <a:solidFill>
                <a:srgbClr val="404040"/>
              </a:solidFill>
              <a:latin typeface="Arial"/>
              <a:cs typeface="Arial"/>
            </a:endParaRPr>
          </a:p>
        </p:txBody>
      </p:sp>
      <p:sp>
        <p:nvSpPr>
          <p:cNvPr id="10" name="TextBox 9"/>
          <p:cNvSpPr txBox="1"/>
          <p:nvPr/>
        </p:nvSpPr>
        <p:spPr>
          <a:xfrm>
            <a:off x="6237850" y="1246068"/>
            <a:ext cx="2100943" cy="400110"/>
          </a:xfrm>
          <a:prstGeom prst="rect">
            <a:avLst/>
          </a:prstGeom>
          <a:noFill/>
        </p:spPr>
        <p:txBody>
          <a:bodyPr wrap="square" rtlCol="0">
            <a:spAutoFit/>
          </a:bodyPr>
          <a:lstStyle/>
          <a:p>
            <a:pPr algn="ctr"/>
            <a:r>
              <a:rPr lang="en-US" sz="2000" b="1" dirty="0" smtClean="0">
                <a:solidFill>
                  <a:srgbClr val="404040"/>
                </a:solidFill>
                <a:latin typeface="Arial"/>
                <a:cs typeface="Arial"/>
              </a:rPr>
              <a:t>Our Members</a:t>
            </a:r>
            <a:endParaRPr lang="en-US" sz="2000" b="1" dirty="0">
              <a:solidFill>
                <a:srgbClr val="404040"/>
              </a:solidFill>
              <a:latin typeface="Arial"/>
              <a:cs typeface="Aria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124" y="1778353"/>
            <a:ext cx="1793414" cy="1557178"/>
          </a:xfrm>
          <a:prstGeom prst="rect">
            <a:avLst/>
          </a:prstGeom>
        </p:spPr>
      </p:pic>
      <p:pic>
        <p:nvPicPr>
          <p:cNvPr id="8" name="Picture 7" descr="C:\Users\Sara\AppData\Local\Microsoft\Windows\Temporary Internet Files\Content.IE5\7ITSUAKA\MP900400224[1].jpg"/>
          <p:cNvPicPr>
            <a:picLocks noChangeAspect="1" noChangeArrowheads="1"/>
          </p:cNvPicPr>
          <p:nvPr/>
        </p:nvPicPr>
        <p:blipFill>
          <a:blip r:embed="rId3" cstate="print"/>
          <a:srcRect/>
          <a:stretch>
            <a:fillRect/>
          </a:stretch>
        </p:blipFill>
        <p:spPr bwMode="auto">
          <a:xfrm>
            <a:off x="6415779" y="1797703"/>
            <a:ext cx="1728108" cy="1556657"/>
          </a:xfrm>
          <a:prstGeom prst="rect">
            <a:avLst/>
          </a:prstGeom>
          <a:noFill/>
        </p:spPr>
      </p:pic>
      <p:sp>
        <p:nvSpPr>
          <p:cNvPr id="11" name="TextBox 10"/>
          <p:cNvSpPr txBox="1"/>
          <p:nvPr/>
        </p:nvSpPr>
        <p:spPr>
          <a:xfrm>
            <a:off x="245319" y="3478613"/>
            <a:ext cx="3364657" cy="1569660"/>
          </a:xfrm>
          <a:prstGeom prst="rect">
            <a:avLst/>
          </a:prstGeom>
          <a:noFill/>
        </p:spPr>
        <p:txBody>
          <a:bodyPr wrap="square" rtlCol="0">
            <a:spAutoFit/>
          </a:bodyPr>
          <a:lstStyle/>
          <a:p>
            <a:r>
              <a:rPr lang="en-US" sz="1600" b="1" dirty="0">
                <a:solidFill>
                  <a:srgbClr val="404040"/>
                </a:solidFill>
                <a:latin typeface="Arial"/>
                <a:cs typeface="Arial"/>
              </a:rPr>
              <a:t>Essential Outcomes:</a:t>
            </a:r>
          </a:p>
          <a:p>
            <a:pPr marL="285750" indent="-285750">
              <a:buFont typeface="Arial"/>
              <a:buChar char="•"/>
            </a:pPr>
            <a:r>
              <a:rPr lang="en-US" sz="1600" dirty="0" smtClean="0">
                <a:solidFill>
                  <a:srgbClr val="404040"/>
                </a:solidFill>
                <a:latin typeface="Arial"/>
                <a:cs typeface="Arial"/>
              </a:rPr>
              <a:t>Improved </a:t>
            </a:r>
            <a:r>
              <a:rPr lang="en-US" sz="1600" dirty="0">
                <a:solidFill>
                  <a:srgbClr val="404040"/>
                </a:solidFill>
                <a:latin typeface="Arial"/>
                <a:cs typeface="Arial"/>
              </a:rPr>
              <a:t>medical cost trend</a:t>
            </a:r>
          </a:p>
          <a:p>
            <a:pPr marL="285750" indent="-285750">
              <a:buFont typeface="Arial"/>
              <a:buChar char="•"/>
            </a:pPr>
            <a:r>
              <a:rPr lang="en-US" sz="1600" dirty="0" smtClean="0">
                <a:solidFill>
                  <a:srgbClr val="404040"/>
                </a:solidFill>
                <a:latin typeface="Arial"/>
                <a:cs typeface="Arial"/>
              </a:rPr>
              <a:t>Strong </a:t>
            </a:r>
            <a:r>
              <a:rPr lang="en-US" sz="1600" dirty="0">
                <a:solidFill>
                  <a:srgbClr val="404040"/>
                </a:solidFill>
                <a:latin typeface="Arial"/>
                <a:cs typeface="Arial"/>
              </a:rPr>
              <a:t>benefit program utilization</a:t>
            </a:r>
          </a:p>
          <a:p>
            <a:pPr marL="285750" indent="-285750">
              <a:buFont typeface="Arial"/>
              <a:buChar char="•"/>
            </a:pPr>
            <a:r>
              <a:rPr lang="en-US" sz="1600" dirty="0" smtClean="0">
                <a:solidFill>
                  <a:srgbClr val="404040"/>
                </a:solidFill>
                <a:latin typeface="Arial"/>
                <a:cs typeface="Arial"/>
              </a:rPr>
              <a:t>Simpler </a:t>
            </a:r>
            <a:r>
              <a:rPr lang="en-US" sz="1600" dirty="0">
                <a:solidFill>
                  <a:srgbClr val="404040"/>
                </a:solidFill>
                <a:latin typeface="Arial"/>
                <a:cs typeface="Arial"/>
              </a:rPr>
              <a:t>administration </a:t>
            </a:r>
          </a:p>
          <a:p>
            <a:pPr marL="285750" indent="-285750">
              <a:buFont typeface="Arial"/>
              <a:buChar char="•"/>
            </a:pPr>
            <a:r>
              <a:rPr lang="en-US" sz="1600" dirty="0" smtClean="0">
                <a:solidFill>
                  <a:srgbClr val="404040"/>
                </a:solidFill>
                <a:latin typeface="Arial"/>
                <a:cs typeface="Arial"/>
              </a:rPr>
              <a:t>Confidence </a:t>
            </a:r>
            <a:endParaRPr lang="en-US" sz="1600" dirty="0">
              <a:solidFill>
                <a:srgbClr val="404040"/>
              </a:solidFill>
              <a:latin typeface="Arial"/>
              <a:cs typeface="Arial"/>
            </a:endParaRPr>
          </a:p>
        </p:txBody>
      </p:sp>
      <p:sp>
        <p:nvSpPr>
          <p:cNvPr id="13" name="TextBox 12"/>
          <p:cNvSpPr txBox="1"/>
          <p:nvPr/>
        </p:nvSpPr>
        <p:spPr>
          <a:xfrm>
            <a:off x="5763934" y="3478606"/>
            <a:ext cx="3172816" cy="1815882"/>
          </a:xfrm>
          <a:prstGeom prst="rect">
            <a:avLst/>
          </a:prstGeom>
          <a:noFill/>
        </p:spPr>
        <p:txBody>
          <a:bodyPr wrap="square" rtlCol="0">
            <a:spAutoFit/>
          </a:bodyPr>
          <a:lstStyle/>
          <a:p>
            <a:r>
              <a:rPr lang="en-US" sz="1600" b="1" dirty="0">
                <a:solidFill>
                  <a:srgbClr val="404040"/>
                </a:solidFill>
                <a:latin typeface="Arial"/>
                <a:cs typeface="Arial"/>
              </a:rPr>
              <a:t>Essential Outcomes:</a:t>
            </a:r>
          </a:p>
          <a:p>
            <a:pPr marL="285750" indent="-285750">
              <a:buFont typeface="Arial"/>
              <a:buChar char="•"/>
            </a:pPr>
            <a:r>
              <a:rPr lang="en-US" sz="1600" dirty="0" smtClean="0">
                <a:solidFill>
                  <a:srgbClr val="404040"/>
                </a:solidFill>
                <a:latin typeface="Arial"/>
                <a:cs typeface="Arial"/>
              </a:rPr>
              <a:t>Smart</a:t>
            </a:r>
            <a:r>
              <a:rPr lang="en-US" sz="1600" dirty="0">
                <a:solidFill>
                  <a:srgbClr val="404040"/>
                </a:solidFill>
                <a:latin typeface="Arial"/>
                <a:cs typeface="Arial"/>
              </a:rPr>
              <a:t>, informed and confident healthcare </a:t>
            </a:r>
            <a:r>
              <a:rPr lang="en-US" sz="1600" dirty="0" smtClean="0">
                <a:solidFill>
                  <a:srgbClr val="404040"/>
                </a:solidFill>
                <a:latin typeface="Arial"/>
                <a:cs typeface="Arial"/>
              </a:rPr>
              <a:t>consumers</a:t>
            </a:r>
          </a:p>
          <a:p>
            <a:pPr marL="285750" indent="-285750">
              <a:buFont typeface="Arial"/>
              <a:buChar char="•"/>
            </a:pPr>
            <a:r>
              <a:rPr lang="en-US" sz="1600" dirty="0" smtClean="0">
                <a:solidFill>
                  <a:srgbClr val="404040"/>
                </a:solidFill>
                <a:latin typeface="Arial"/>
                <a:cs typeface="Arial"/>
              </a:rPr>
              <a:t>Higher </a:t>
            </a:r>
            <a:r>
              <a:rPr lang="en-US" sz="1600" dirty="0">
                <a:solidFill>
                  <a:srgbClr val="404040"/>
                </a:solidFill>
                <a:latin typeface="Arial"/>
                <a:cs typeface="Arial"/>
              </a:rPr>
              <a:t>engagement for all programs</a:t>
            </a:r>
          </a:p>
          <a:p>
            <a:pPr marL="285750" indent="-285750">
              <a:buFont typeface="Arial"/>
              <a:buChar char="•"/>
            </a:pPr>
            <a:r>
              <a:rPr lang="en-US" sz="1600" dirty="0" smtClean="0">
                <a:solidFill>
                  <a:srgbClr val="404040"/>
                </a:solidFill>
                <a:latin typeface="Arial"/>
                <a:cs typeface="Arial"/>
              </a:rPr>
              <a:t>Reduced </a:t>
            </a:r>
            <a:r>
              <a:rPr lang="en-US" sz="1600" dirty="0">
                <a:solidFill>
                  <a:srgbClr val="404040"/>
                </a:solidFill>
                <a:latin typeface="Arial"/>
                <a:cs typeface="Arial"/>
              </a:rPr>
              <a:t>member stress </a:t>
            </a:r>
          </a:p>
        </p:txBody>
      </p:sp>
      <p:grpSp>
        <p:nvGrpSpPr>
          <p:cNvPr id="6" name="Group 5"/>
          <p:cNvGrpSpPr/>
          <p:nvPr/>
        </p:nvGrpSpPr>
        <p:grpSpPr>
          <a:xfrm>
            <a:off x="3380186" y="2010862"/>
            <a:ext cx="2383629" cy="1285592"/>
            <a:chOff x="3413823" y="2010862"/>
            <a:chExt cx="2383629" cy="1285592"/>
          </a:xfrm>
        </p:grpSpPr>
        <p:sp>
          <p:nvSpPr>
            <p:cNvPr id="12" name="Curved Right Arrow 11"/>
            <p:cNvSpPr/>
            <p:nvPr/>
          </p:nvSpPr>
          <p:spPr>
            <a:xfrm>
              <a:off x="3413823" y="2010862"/>
              <a:ext cx="958688" cy="1285592"/>
            </a:xfrm>
            <a:prstGeom prst="curvedRigh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urved Left Arrow 16"/>
            <p:cNvSpPr/>
            <p:nvPr/>
          </p:nvSpPr>
          <p:spPr>
            <a:xfrm>
              <a:off x="4864945" y="2010862"/>
              <a:ext cx="932507" cy="1285592"/>
            </a:xfrm>
            <a:prstGeom prst="curvedLef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25284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 y="365760"/>
            <a:ext cx="8915400" cy="1482186"/>
          </a:xfrm>
        </p:spPr>
        <p:txBody>
          <a:bodyPr>
            <a:noAutofit/>
          </a:bodyPr>
          <a:lstStyle/>
          <a:p>
            <a:pPr algn="ctr">
              <a:lnSpc>
                <a:spcPct val="100000"/>
              </a:lnSpc>
            </a:pPr>
            <a:r>
              <a:rPr lang="en-US" sz="3200" dirty="0" smtClean="0">
                <a:solidFill>
                  <a:srgbClr val="404040"/>
                </a:solidFill>
                <a:latin typeface="Arial"/>
                <a:cs typeface="Arial"/>
              </a:rPr>
              <a:t>Knowing, guiding, and advocating for the consumer ladder up to </a:t>
            </a:r>
            <a:r>
              <a:rPr lang="en-US" sz="3200" b="1" i="1" dirty="0" smtClean="0">
                <a:solidFill>
                  <a:srgbClr val="0079C1"/>
                </a:solidFill>
                <a:latin typeface="Arial"/>
                <a:cs typeface="Arial"/>
              </a:rPr>
              <a:t>increased consumer confidence</a:t>
            </a:r>
            <a:endParaRPr lang="en-US" sz="3200" b="1" i="1" dirty="0">
              <a:solidFill>
                <a:srgbClr val="0079C1"/>
              </a:solidFill>
              <a:latin typeface="Arial"/>
              <a:cs typeface="Arial"/>
            </a:endParaRPr>
          </a:p>
        </p:txBody>
      </p:sp>
      <p:sp>
        <p:nvSpPr>
          <p:cNvPr id="4" name="Slide Number Placeholder 3"/>
          <p:cNvSpPr>
            <a:spLocks noGrp="1"/>
          </p:cNvSpPr>
          <p:nvPr>
            <p:ph type="sldNum" sz="quarter" idx="10"/>
          </p:nvPr>
        </p:nvSpPr>
        <p:spPr/>
        <p:txBody>
          <a:bodyPr/>
          <a:lstStyle/>
          <a:p>
            <a:fld id="{6F1EEF9B-A012-45D8-916A-1BA032DA826E}" type="slidenum">
              <a:rPr lang="en-US" smtClean="0"/>
              <a:pPr/>
              <a:t>13</a:t>
            </a:fld>
            <a:endParaRPr lang="en-US" dirty="0"/>
          </a:p>
        </p:txBody>
      </p:sp>
      <p:graphicFrame>
        <p:nvGraphicFramePr>
          <p:cNvPr id="5" name="Diagram 4"/>
          <p:cNvGraphicFramePr/>
          <p:nvPr>
            <p:extLst>
              <p:ext uri="{D42A27DB-BD31-4B8C-83A1-F6EECF244321}">
                <p14:modId xmlns:p14="http://schemas.microsoft.com/office/powerpoint/2010/main" val="2147722188"/>
              </p:ext>
            </p:extLst>
          </p:nvPr>
        </p:nvGraphicFramePr>
        <p:xfrm>
          <a:off x="1566334" y="2379547"/>
          <a:ext cx="5401733"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410200" y="2514600"/>
            <a:ext cx="2362200" cy="1569660"/>
          </a:xfrm>
          <a:prstGeom prst="rect">
            <a:avLst/>
          </a:prstGeom>
          <a:noFill/>
        </p:spPr>
        <p:txBody>
          <a:bodyPr wrap="square" rtlCol="0">
            <a:spAutoFit/>
          </a:bodyPr>
          <a:lstStyle/>
          <a:p>
            <a:r>
              <a:rPr lang="en-US" sz="1600" i="1" dirty="0" smtClean="0">
                <a:solidFill>
                  <a:srgbClr val="404040"/>
                </a:solidFill>
                <a:latin typeface="Arial"/>
                <a:cs typeface="Arial"/>
              </a:rPr>
              <a:t>Distill it down to what I need to know, but give me all the information, so that I am more </a:t>
            </a:r>
            <a:r>
              <a:rPr lang="en-US" sz="1600" b="1" i="1" dirty="0" smtClean="0">
                <a:solidFill>
                  <a:srgbClr val="404040"/>
                </a:solidFill>
                <a:latin typeface="Arial"/>
                <a:cs typeface="Arial"/>
              </a:rPr>
              <a:t>confident in myself </a:t>
            </a:r>
            <a:r>
              <a:rPr lang="en-US" sz="1600" i="1" dirty="0" smtClean="0">
                <a:solidFill>
                  <a:srgbClr val="404040"/>
                </a:solidFill>
                <a:latin typeface="Arial"/>
                <a:cs typeface="Arial"/>
              </a:rPr>
              <a:t>as an insurance customer.</a:t>
            </a:r>
            <a:endParaRPr lang="en-US" sz="1600" i="1" dirty="0">
              <a:solidFill>
                <a:srgbClr val="404040"/>
              </a:solidFill>
              <a:latin typeface="Arial"/>
              <a:cs typeface="Arial"/>
            </a:endParaRPr>
          </a:p>
        </p:txBody>
      </p:sp>
      <p:sp>
        <p:nvSpPr>
          <p:cNvPr id="7" name="TextBox 6"/>
          <p:cNvSpPr txBox="1"/>
          <p:nvPr/>
        </p:nvSpPr>
        <p:spPr>
          <a:xfrm>
            <a:off x="304800" y="2667000"/>
            <a:ext cx="2362200" cy="2308324"/>
          </a:xfrm>
          <a:prstGeom prst="rect">
            <a:avLst/>
          </a:prstGeom>
          <a:noFill/>
        </p:spPr>
        <p:txBody>
          <a:bodyPr wrap="square" rtlCol="0">
            <a:spAutoFit/>
          </a:bodyPr>
          <a:lstStyle/>
          <a:p>
            <a:pPr algn="r"/>
            <a:r>
              <a:rPr lang="en-US" sz="1600" i="1" dirty="0" smtClean="0">
                <a:solidFill>
                  <a:srgbClr val="404040"/>
                </a:solidFill>
                <a:latin typeface="Arial"/>
                <a:cs typeface="Arial"/>
              </a:rPr>
              <a:t>Guide me to the right course of action – I am ultimately the decision maker, but I want your support in helping me figure things out, ultimately building my </a:t>
            </a:r>
            <a:r>
              <a:rPr lang="en-US" sz="1600" b="1" i="1" dirty="0" smtClean="0">
                <a:solidFill>
                  <a:srgbClr val="404040"/>
                </a:solidFill>
                <a:latin typeface="Arial"/>
                <a:cs typeface="Arial"/>
              </a:rPr>
              <a:t>confidence in our relationship</a:t>
            </a:r>
            <a:r>
              <a:rPr lang="en-US" sz="1600" i="1" dirty="0" smtClean="0">
                <a:solidFill>
                  <a:srgbClr val="404040"/>
                </a:solidFill>
                <a:latin typeface="Arial"/>
                <a:cs typeface="Arial"/>
              </a:rPr>
              <a:t>.</a:t>
            </a:r>
            <a:endParaRPr lang="en-US" sz="1600" i="1" dirty="0">
              <a:solidFill>
                <a:srgbClr val="404040"/>
              </a:solidFill>
              <a:latin typeface="Arial"/>
              <a:cs typeface="Arial"/>
            </a:endParaRPr>
          </a:p>
        </p:txBody>
      </p:sp>
      <p:sp>
        <p:nvSpPr>
          <p:cNvPr id="8" name="TextBox 7"/>
          <p:cNvSpPr txBox="1"/>
          <p:nvPr/>
        </p:nvSpPr>
        <p:spPr>
          <a:xfrm>
            <a:off x="6172200" y="4532018"/>
            <a:ext cx="2362200" cy="1077218"/>
          </a:xfrm>
          <a:prstGeom prst="rect">
            <a:avLst/>
          </a:prstGeom>
          <a:noFill/>
        </p:spPr>
        <p:txBody>
          <a:bodyPr wrap="square" rtlCol="0">
            <a:spAutoFit/>
          </a:bodyPr>
          <a:lstStyle/>
          <a:p>
            <a:r>
              <a:rPr lang="en-US" sz="1600" i="1" dirty="0" smtClean="0">
                <a:solidFill>
                  <a:srgbClr val="404040"/>
                </a:solidFill>
                <a:latin typeface="Arial"/>
                <a:cs typeface="Arial"/>
              </a:rPr>
              <a:t>Advocate for me, and in doing so, build my </a:t>
            </a:r>
            <a:r>
              <a:rPr lang="en-US" sz="1600" b="1" i="1" dirty="0" smtClean="0">
                <a:solidFill>
                  <a:srgbClr val="404040"/>
                </a:solidFill>
                <a:latin typeface="Arial"/>
                <a:cs typeface="Arial"/>
              </a:rPr>
              <a:t>confidence and trust in you.</a:t>
            </a:r>
            <a:endParaRPr lang="en-US" sz="1600" i="1" dirty="0">
              <a:solidFill>
                <a:srgbClr val="404040"/>
              </a:solidFill>
              <a:latin typeface="Arial"/>
              <a:cs typeface="Arial"/>
            </a:endParaRPr>
          </a:p>
        </p:txBody>
      </p:sp>
      <p:cxnSp>
        <p:nvCxnSpPr>
          <p:cNvPr id="10" name="Elbow Connector 9"/>
          <p:cNvCxnSpPr/>
          <p:nvPr/>
        </p:nvCxnSpPr>
        <p:spPr>
          <a:xfrm flipV="1">
            <a:off x="5207301" y="4856951"/>
            <a:ext cx="974755" cy="614366"/>
          </a:xfrm>
          <a:prstGeom prst="bentConnector3">
            <a:avLst>
              <a:gd name="adj1" fmla="val 34252"/>
            </a:avLst>
          </a:prstGeom>
          <a:ln>
            <a:solidFill>
              <a:srgbClr val="0079C1"/>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flipV="1">
            <a:off x="4620986" y="2458772"/>
            <a:ext cx="1970314" cy="1199722"/>
          </a:xfrm>
          <a:prstGeom prst="bentConnector4">
            <a:avLst>
              <a:gd name="adj1" fmla="val 20028"/>
              <a:gd name="adj2" fmla="val 116727"/>
            </a:avLst>
          </a:prstGeom>
          <a:ln>
            <a:solidFill>
              <a:srgbClr val="0079C1"/>
            </a:solidFill>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H="1" flipV="1">
            <a:off x="1549786" y="2653043"/>
            <a:ext cx="1970314" cy="2825496"/>
          </a:xfrm>
          <a:prstGeom prst="bentConnector4">
            <a:avLst>
              <a:gd name="adj1" fmla="val 20028"/>
              <a:gd name="adj2" fmla="val 108439"/>
            </a:avLst>
          </a:prstGeom>
          <a:ln>
            <a:solidFill>
              <a:srgbClr val="0079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21752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051560"/>
          </a:xfrm>
        </p:spPr>
        <p:txBody>
          <a:bodyPr>
            <a:noAutofit/>
          </a:bodyPr>
          <a:lstStyle/>
          <a:p>
            <a:pPr algn="ctr">
              <a:lnSpc>
                <a:spcPct val="100000"/>
              </a:lnSpc>
            </a:pPr>
            <a:r>
              <a:rPr lang="en-US" sz="3200" b="1" dirty="0" smtClean="0">
                <a:solidFill>
                  <a:srgbClr val="0079C1"/>
                </a:solidFill>
                <a:latin typeface="Arial"/>
                <a:cs typeface="Arial"/>
              </a:rPr>
              <a:t>A cloud of questions… with no easy way to answer them</a:t>
            </a:r>
            <a:endParaRPr lang="en-US" sz="3200" b="1" dirty="0">
              <a:solidFill>
                <a:srgbClr val="0079C1"/>
              </a:solidFill>
              <a:latin typeface="Arial"/>
              <a:cs typeface="Arial"/>
            </a:endParaRPr>
          </a:p>
        </p:txBody>
      </p:sp>
      <p:sp>
        <p:nvSpPr>
          <p:cNvPr id="4" name="Slide Number Placeholder 3"/>
          <p:cNvSpPr>
            <a:spLocks noGrp="1"/>
          </p:cNvSpPr>
          <p:nvPr>
            <p:ph type="sldNum" sz="quarter" idx="10"/>
          </p:nvPr>
        </p:nvSpPr>
        <p:spPr/>
        <p:txBody>
          <a:bodyPr/>
          <a:lstStyle/>
          <a:p>
            <a:fld id="{6F1EEF9B-A012-45D8-916A-1BA032DA826E}" type="slidenum">
              <a:rPr lang="en-US" smtClean="0"/>
              <a:pPr/>
              <a:t>14</a:t>
            </a:fld>
            <a:endParaRPr lang="en-US" dirty="0"/>
          </a:p>
        </p:txBody>
      </p:sp>
      <p:grpSp>
        <p:nvGrpSpPr>
          <p:cNvPr id="7" name="Group 6"/>
          <p:cNvGrpSpPr/>
          <p:nvPr/>
        </p:nvGrpSpPr>
        <p:grpSpPr>
          <a:xfrm>
            <a:off x="529150" y="1822528"/>
            <a:ext cx="2704542" cy="1446265"/>
            <a:chOff x="529150" y="1822528"/>
            <a:chExt cx="2704542" cy="1446265"/>
          </a:xfrm>
        </p:grpSpPr>
        <p:sp>
          <p:nvSpPr>
            <p:cNvPr id="2" name="Cloud 1"/>
            <p:cNvSpPr/>
            <p:nvPr/>
          </p:nvSpPr>
          <p:spPr>
            <a:xfrm rot="446893">
              <a:off x="529150" y="1822528"/>
              <a:ext cx="2704542" cy="1446265"/>
            </a:xfrm>
            <a:prstGeom prst="cloud">
              <a:avLst/>
            </a:prstGeom>
            <a:solidFill>
              <a:srgbClr val="FFFFFF"/>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738839" y="2150816"/>
              <a:ext cx="2271434" cy="830997"/>
            </a:xfrm>
            <a:prstGeom prst="rect">
              <a:avLst/>
            </a:prstGeom>
          </p:spPr>
          <p:txBody>
            <a:bodyPr wrap="square">
              <a:spAutoFit/>
            </a:bodyPr>
            <a:lstStyle/>
            <a:p>
              <a:pPr algn="ctr"/>
              <a:r>
                <a:rPr lang="en-US" sz="1600" dirty="0">
                  <a:latin typeface="Arial"/>
                  <a:cs typeface="Arial"/>
                </a:rPr>
                <a:t>What if I pay all this money and never get </a:t>
              </a:r>
              <a:r>
                <a:rPr lang="en-US" sz="1600" dirty="0" smtClean="0">
                  <a:latin typeface="Arial"/>
                  <a:cs typeface="Arial"/>
                </a:rPr>
                <a:t>sick</a:t>
              </a:r>
              <a:r>
                <a:rPr lang="en-US" sz="1600" dirty="0">
                  <a:latin typeface="Arial"/>
                  <a:cs typeface="Arial"/>
                </a:rPr>
                <a:t>?</a:t>
              </a:r>
            </a:p>
          </p:txBody>
        </p:sp>
      </p:grpSp>
      <p:grpSp>
        <p:nvGrpSpPr>
          <p:cNvPr id="11" name="Group 10"/>
          <p:cNvGrpSpPr/>
          <p:nvPr/>
        </p:nvGrpSpPr>
        <p:grpSpPr>
          <a:xfrm>
            <a:off x="3398315" y="1563388"/>
            <a:ext cx="2468899" cy="1093975"/>
            <a:chOff x="3363038" y="1492840"/>
            <a:chExt cx="2468899" cy="1093975"/>
          </a:xfrm>
        </p:grpSpPr>
        <p:sp>
          <p:nvSpPr>
            <p:cNvPr id="14" name="Cloud 13"/>
            <p:cNvSpPr/>
            <p:nvPr/>
          </p:nvSpPr>
          <p:spPr>
            <a:xfrm flipV="1">
              <a:off x="3363038" y="1492840"/>
              <a:ext cx="2468899" cy="1093975"/>
            </a:xfrm>
            <a:prstGeom prst="cloud">
              <a:avLst/>
            </a:prstGeom>
            <a:solidFill>
              <a:srgbClr val="FFFFFF"/>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3442916" y="1750579"/>
              <a:ext cx="2271434" cy="584776"/>
            </a:xfrm>
            <a:prstGeom prst="rect">
              <a:avLst/>
            </a:prstGeom>
          </p:spPr>
          <p:txBody>
            <a:bodyPr wrap="square">
              <a:spAutoFit/>
            </a:bodyPr>
            <a:lstStyle/>
            <a:p>
              <a:pPr algn="ctr"/>
              <a:r>
                <a:rPr lang="en-US" sz="1600" dirty="0" smtClean="0">
                  <a:latin typeface="Arial"/>
                  <a:cs typeface="Arial"/>
                </a:rPr>
                <a:t>What is a </a:t>
              </a:r>
            </a:p>
            <a:p>
              <a:pPr algn="ctr"/>
              <a:r>
                <a:rPr lang="en-US" sz="1600" dirty="0" smtClean="0">
                  <a:latin typeface="Arial"/>
                  <a:cs typeface="Arial"/>
                </a:rPr>
                <a:t>deductible again?</a:t>
              </a:r>
              <a:endParaRPr lang="en-US" sz="1600" dirty="0">
                <a:latin typeface="Arial"/>
                <a:cs typeface="Arial"/>
              </a:endParaRPr>
            </a:p>
          </p:txBody>
        </p:sp>
      </p:grpSp>
      <p:grpSp>
        <p:nvGrpSpPr>
          <p:cNvPr id="8" name="Group 7"/>
          <p:cNvGrpSpPr/>
          <p:nvPr/>
        </p:nvGrpSpPr>
        <p:grpSpPr>
          <a:xfrm>
            <a:off x="634514" y="3550533"/>
            <a:ext cx="2704542" cy="1176284"/>
            <a:chOff x="634514" y="3550533"/>
            <a:chExt cx="2704542" cy="1176284"/>
          </a:xfrm>
        </p:grpSpPr>
        <p:sp>
          <p:nvSpPr>
            <p:cNvPr id="16" name="Cloud 15"/>
            <p:cNvSpPr/>
            <p:nvPr/>
          </p:nvSpPr>
          <p:spPr>
            <a:xfrm>
              <a:off x="634514" y="3550533"/>
              <a:ext cx="2704542" cy="1176284"/>
            </a:xfrm>
            <a:prstGeom prst="cloud">
              <a:avLst/>
            </a:prstGeom>
            <a:solidFill>
              <a:srgbClr val="FFFFFF"/>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844203" y="3855304"/>
              <a:ext cx="2271434" cy="584776"/>
            </a:xfrm>
            <a:prstGeom prst="rect">
              <a:avLst/>
            </a:prstGeom>
          </p:spPr>
          <p:txBody>
            <a:bodyPr wrap="square">
              <a:spAutoFit/>
            </a:bodyPr>
            <a:lstStyle/>
            <a:p>
              <a:pPr algn="ctr"/>
              <a:r>
                <a:rPr lang="en-US" sz="1600" dirty="0" smtClean="0">
                  <a:latin typeface="Arial"/>
                  <a:cs typeface="Arial"/>
                </a:rPr>
                <a:t>How much will my prescriptions cost?</a:t>
              </a:r>
              <a:endParaRPr lang="en-US" sz="1600" dirty="0">
                <a:latin typeface="Arial"/>
                <a:cs typeface="Arial"/>
              </a:endParaRPr>
            </a:p>
          </p:txBody>
        </p:sp>
      </p:grpSp>
      <p:grpSp>
        <p:nvGrpSpPr>
          <p:cNvPr id="9" name="Group 8"/>
          <p:cNvGrpSpPr/>
          <p:nvPr/>
        </p:nvGrpSpPr>
        <p:grpSpPr>
          <a:xfrm>
            <a:off x="3045081" y="4655352"/>
            <a:ext cx="2468899" cy="1093975"/>
            <a:chOff x="2903973" y="4655352"/>
            <a:chExt cx="2468899" cy="1093975"/>
          </a:xfrm>
        </p:grpSpPr>
        <p:sp>
          <p:nvSpPr>
            <p:cNvPr id="18" name="Cloud 17"/>
            <p:cNvSpPr/>
            <p:nvPr/>
          </p:nvSpPr>
          <p:spPr>
            <a:xfrm rot="21246901" flipH="1">
              <a:off x="2903973" y="4655352"/>
              <a:ext cx="2468899" cy="1093975"/>
            </a:xfrm>
            <a:prstGeom prst="cloud">
              <a:avLst/>
            </a:prstGeom>
            <a:solidFill>
              <a:srgbClr val="FFFFFF"/>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2983851" y="4983639"/>
              <a:ext cx="2271434" cy="338554"/>
            </a:xfrm>
            <a:prstGeom prst="rect">
              <a:avLst/>
            </a:prstGeom>
          </p:spPr>
          <p:txBody>
            <a:bodyPr wrap="square">
              <a:spAutoFit/>
            </a:bodyPr>
            <a:lstStyle/>
            <a:p>
              <a:pPr algn="ctr"/>
              <a:r>
                <a:rPr lang="en-US" sz="1600" dirty="0" smtClean="0">
                  <a:latin typeface="Arial"/>
                  <a:cs typeface="Arial"/>
                </a:rPr>
                <a:t>What is co-insurance?</a:t>
              </a:r>
              <a:endParaRPr lang="en-US" sz="1600" dirty="0">
                <a:latin typeface="Arial"/>
                <a:cs typeface="Arial"/>
              </a:endParaRPr>
            </a:p>
          </p:txBody>
        </p:sp>
      </p:grpSp>
      <p:grpSp>
        <p:nvGrpSpPr>
          <p:cNvPr id="10" name="Group 9"/>
          <p:cNvGrpSpPr/>
          <p:nvPr/>
        </p:nvGrpSpPr>
        <p:grpSpPr>
          <a:xfrm>
            <a:off x="3621270" y="3068441"/>
            <a:ext cx="2704542" cy="1129251"/>
            <a:chOff x="3633029" y="2868555"/>
            <a:chExt cx="2704542" cy="1129251"/>
          </a:xfrm>
        </p:grpSpPr>
        <p:sp>
          <p:nvSpPr>
            <p:cNvPr id="21" name="Cloud 20"/>
            <p:cNvSpPr/>
            <p:nvPr/>
          </p:nvSpPr>
          <p:spPr>
            <a:xfrm rot="442160" flipH="1" flipV="1">
              <a:off x="3633029" y="2868555"/>
              <a:ext cx="2704542" cy="1129251"/>
            </a:xfrm>
            <a:prstGeom prst="cloud">
              <a:avLst/>
            </a:prstGeom>
            <a:solidFill>
              <a:srgbClr val="FFFFFF"/>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a:off x="3842718" y="3196843"/>
              <a:ext cx="2271434" cy="584776"/>
            </a:xfrm>
            <a:prstGeom prst="rect">
              <a:avLst/>
            </a:prstGeom>
          </p:spPr>
          <p:txBody>
            <a:bodyPr wrap="square">
              <a:spAutoFit/>
            </a:bodyPr>
            <a:lstStyle/>
            <a:p>
              <a:pPr algn="ctr"/>
              <a:r>
                <a:rPr lang="en-US" sz="1600" dirty="0" smtClean="0">
                  <a:latin typeface="Arial"/>
                  <a:cs typeface="Arial"/>
                </a:rPr>
                <a:t>What will my routine doctor visits cost?</a:t>
              </a:r>
              <a:endParaRPr lang="en-US" sz="1600" dirty="0">
                <a:latin typeface="Arial"/>
                <a:cs typeface="Arial"/>
              </a:endParaRPr>
            </a:p>
          </p:txBody>
        </p:sp>
      </p:grpSp>
      <p:grpSp>
        <p:nvGrpSpPr>
          <p:cNvPr id="12" name="Group 11"/>
          <p:cNvGrpSpPr/>
          <p:nvPr/>
        </p:nvGrpSpPr>
        <p:grpSpPr>
          <a:xfrm>
            <a:off x="6090635" y="1833825"/>
            <a:ext cx="2704542" cy="1446265"/>
            <a:chOff x="6090635" y="1633939"/>
            <a:chExt cx="2704542" cy="1446265"/>
          </a:xfrm>
        </p:grpSpPr>
        <p:sp>
          <p:nvSpPr>
            <p:cNvPr id="23" name="Cloud 22"/>
            <p:cNvSpPr/>
            <p:nvPr/>
          </p:nvSpPr>
          <p:spPr>
            <a:xfrm rot="455040">
              <a:off x="6090635" y="1633939"/>
              <a:ext cx="2704542" cy="1446265"/>
            </a:xfrm>
            <a:prstGeom prst="cloud">
              <a:avLst/>
            </a:prstGeom>
            <a:solidFill>
              <a:srgbClr val="FFFFFF"/>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6300324" y="1962227"/>
              <a:ext cx="2271434" cy="830997"/>
            </a:xfrm>
            <a:prstGeom prst="rect">
              <a:avLst/>
            </a:prstGeom>
          </p:spPr>
          <p:txBody>
            <a:bodyPr wrap="square">
              <a:spAutoFit/>
            </a:bodyPr>
            <a:lstStyle/>
            <a:p>
              <a:pPr algn="ctr"/>
              <a:r>
                <a:rPr lang="en-US" sz="1600" dirty="0" smtClean="0">
                  <a:latin typeface="Arial"/>
                  <a:cs typeface="Arial"/>
                </a:rPr>
                <a:t>What if someone in my family needs to go to the hospital?</a:t>
              </a:r>
              <a:endParaRPr lang="en-US" sz="1600" dirty="0">
                <a:latin typeface="Arial"/>
                <a:cs typeface="Arial"/>
              </a:endParaRPr>
            </a:p>
          </p:txBody>
        </p:sp>
      </p:grpSp>
      <p:grpSp>
        <p:nvGrpSpPr>
          <p:cNvPr id="25" name="Group 24"/>
          <p:cNvGrpSpPr/>
          <p:nvPr/>
        </p:nvGrpSpPr>
        <p:grpSpPr>
          <a:xfrm>
            <a:off x="5949995" y="4091871"/>
            <a:ext cx="2457606" cy="1375716"/>
            <a:chOff x="5949995" y="4091871"/>
            <a:chExt cx="2457606" cy="1375716"/>
          </a:xfrm>
        </p:grpSpPr>
        <p:sp>
          <p:nvSpPr>
            <p:cNvPr id="13" name="Cloud 12"/>
            <p:cNvSpPr/>
            <p:nvPr/>
          </p:nvSpPr>
          <p:spPr>
            <a:xfrm rot="258845">
              <a:off x="5949995" y="4091871"/>
              <a:ext cx="2457606" cy="1375716"/>
            </a:xfrm>
            <a:prstGeom prst="cloud">
              <a:avLst/>
            </a:prstGeom>
            <a:solidFill>
              <a:srgbClr val="6CB33F">
                <a:alpha val="75000"/>
              </a:srgb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6075972" y="4501098"/>
              <a:ext cx="2271434" cy="584776"/>
            </a:xfrm>
            <a:prstGeom prst="rect">
              <a:avLst/>
            </a:prstGeom>
          </p:spPr>
          <p:txBody>
            <a:bodyPr wrap="square">
              <a:spAutoFit/>
            </a:bodyPr>
            <a:lstStyle/>
            <a:p>
              <a:pPr algn="ctr"/>
              <a:r>
                <a:rPr lang="en-US" sz="1600" b="1" dirty="0" smtClean="0">
                  <a:solidFill>
                    <a:schemeClr val="bg1"/>
                  </a:solidFill>
                  <a:latin typeface="Arial"/>
                  <a:cs typeface="Arial"/>
                </a:rPr>
                <a:t>How do I plan for the unexpected?</a:t>
              </a:r>
              <a:endParaRPr lang="en-US" sz="1600" b="1" dirty="0">
                <a:solidFill>
                  <a:schemeClr val="bg1"/>
                </a:solidFill>
                <a:latin typeface="Arial"/>
                <a:cs typeface="Arial"/>
              </a:endParaRPr>
            </a:p>
          </p:txBody>
        </p:sp>
      </p:grpSp>
    </p:spTree>
    <p:extLst>
      <p:ext uri="{BB962C8B-B14F-4D97-AF65-F5344CB8AC3E}">
        <p14:creationId xmlns:p14="http://schemas.microsoft.com/office/powerpoint/2010/main" val="410632861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4325" y="365126"/>
            <a:ext cx="8515350" cy="1051560"/>
          </a:xfrm>
        </p:spPr>
        <p:txBody>
          <a:bodyPr>
            <a:noAutofit/>
          </a:bodyPr>
          <a:lstStyle/>
          <a:p>
            <a:pPr algn="ctr">
              <a:lnSpc>
                <a:spcPct val="100000"/>
              </a:lnSpc>
            </a:pPr>
            <a:r>
              <a:rPr lang="en-US" sz="3200" b="1" dirty="0" smtClean="0">
                <a:solidFill>
                  <a:srgbClr val="0079C1"/>
                </a:solidFill>
                <a:latin typeface="Arial"/>
                <a:cs typeface="Arial"/>
              </a:rPr>
              <a:t>Risky or uncertain financial decisions cause dread in the hearts of consumers…</a:t>
            </a:r>
            <a:endParaRPr lang="en-US" sz="3200" b="1" dirty="0">
              <a:solidFill>
                <a:srgbClr val="0079C1"/>
              </a:solidFill>
              <a:latin typeface="Arial"/>
              <a:cs typeface="Arial"/>
            </a:endParaRPr>
          </a:p>
        </p:txBody>
      </p:sp>
      <p:sp>
        <p:nvSpPr>
          <p:cNvPr id="4" name="Slide Number Placeholder 3"/>
          <p:cNvSpPr>
            <a:spLocks noGrp="1"/>
          </p:cNvSpPr>
          <p:nvPr>
            <p:ph type="sldNum" sz="quarter" idx="10"/>
          </p:nvPr>
        </p:nvSpPr>
        <p:spPr/>
        <p:txBody>
          <a:bodyPr/>
          <a:lstStyle/>
          <a:p>
            <a:fld id="{6F1EEF9B-A012-45D8-916A-1BA032DA826E}" type="slidenum">
              <a:rPr lang="en-US" smtClean="0"/>
              <a:pPr/>
              <a:t>15</a:t>
            </a:fld>
            <a:endParaRPr lang="en-US" dirty="0"/>
          </a:p>
        </p:txBody>
      </p:sp>
      <p:grpSp>
        <p:nvGrpSpPr>
          <p:cNvPr id="19" name="Group 18"/>
          <p:cNvGrpSpPr/>
          <p:nvPr/>
        </p:nvGrpSpPr>
        <p:grpSpPr>
          <a:xfrm>
            <a:off x="587944" y="1599126"/>
            <a:ext cx="2728061" cy="1687960"/>
            <a:chOff x="587944" y="1599126"/>
            <a:chExt cx="2728061" cy="1687960"/>
          </a:xfrm>
        </p:grpSpPr>
        <p:sp>
          <p:nvSpPr>
            <p:cNvPr id="2" name="Rounded Rectangular Callout 1"/>
            <p:cNvSpPr/>
            <p:nvPr/>
          </p:nvSpPr>
          <p:spPr>
            <a:xfrm>
              <a:off x="587944" y="1599126"/>
              <a:ext cx="2728061" cy="1687960"/>
            </a:xfrm>
            <a:prstGeom prst="wedgeRoundRectCallout">
              <a:avLst>
                <a:gd name="adj1" fmla="val 68381"/>
                <a:gd name="adj2" fmla="val 56310"/>
                <a:gd name="adj3" fmla="val 16667"/>
              </a:avLst>
            </a:prstGeom>
            <a:solidFill>
              <a:schemeClr val="bg1"/>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658497" y="1622644"/>
              <a:ext cx="2598714" cy="1646605"/>
            </a:xfrm>
            <a:prstGeom prst="rect">
              <a:avLst/>
            </a:prstGeom>
            <a:noFill/>
          </p:spPr>
          <p:txBody>
            <a:bodyPr wrap="square" rtlCol="0">
              <a:spAutoFit/>
            </a:bodyPr>
            <a:lstStyle/>
            <a:p>
              <a:pPr lvl="0">
                <a:spcAft>
                  <a:spcPts val="600"/>
                </a:spcAft>
              </a:pPr>
              <a:r>
                <a:rPr lang="en-US" sz="1200" i="1" dirty="0" smtClean="0">
                  <a:solidFill>
                    <a:srgbClr val="404040"/>
                  </a:solidFill>
                  <a:latin typeface="Arial"/>
                  <a:cs typeface="Arial"/>
                </a:rPr>
                <a:t>“The </a:t>
              </a:r>
              <a:r>
                <a:rPr lang="en-US" sz="1200" i="1" dirty="0">
                  <a:solidFill>
                    <a:srgbClr val="404040"/>
                  </a:solidFill>
                  <a:latin typeface="Arial"/>
                  <a:cs typeface="Arial"/>
                </a:rPr>
                <a:t>biggest dreadful decision I make is where to direct my money each </a:t>
              </a:r>
              <a:r>
                <a:rPr lang="en-US" sz="1200" i="1" dirty="0" smtClean="0">
                  <a:solidFill>
                    <a:srgbClr val="404040"/>
                  </a:solidFill>
                  <a:latin typeface="Arial"/>
                  <a:cs typeface="Arial"/>
                </a:rPr>
                <a:t>month. I </a:t>
              </a:r>
              <a:r>
                <a:rPr lang="en-US" sz="1200" i="1" dirty="0">
                  <a:solidFill>
                    <a:srgbClr val="404040"/>
                  </a:solidFill>
                  <a:latin typeface="Arial"/>
                  <a:cs typeface="Arial"/>
                </a:rPr>
                <a:t>generally try to stick to a plan, but finances are sometimes not the most fun thing to deal with</a:t>
              </a:r>
              <a:r>
                <a:rPr lang="en-US" sz="1200" i="1" dirty="0" smtClean="0">
                  <a:solidFill>
                    <a:srgbClr val="404040"/>
                  </a:solidFill>
                  <a:latin typeface="Arial"/>
                  <a:cs typeface="Arial"/>
                </a:rPr>
                <a:t>.” </a:t>
              </a:r>
            </a:p>
            <a:p>
              <a:pPr lvl="0" algn="r"/>
              <a:r>
                <a:rPr lang="en-US" sz="1200" dirty="0" smtClean="0">
                  <a:solidFill>
                    <a:srgbClr val="404040"/>
                  </a:solidFill>
                  <a:latin typeface="Arial"/>
                  <a:cs typeface="Arial"/>
                </a:rPr>
                <a:t>Rachel W. </a:t>
              </a:r>
              <a:r>
                <a:rPr lang="en-US" sz="1200" dirty="0">
                  <a:solidFill>
                    <a:srgbClr val="404040"/>
                  </a:solidFill>
                  <a:latin typeface="Arial"/>
                  <a:cs typeface="Arial"/>
                </a:rPr>
                <a:t>| 30-39 | Young </a:t>
              </a:r>
              <a:r>
                <a:rPr lang="en-US" sz="1200" dirty="0" smtClean="0">
                  <a:solidFill>
                    <a:srgbClr val="404040"/>
                  </a:solidFill>
                  <a:latin typeface="Arial"/>
                  <a:cs typeface="Arial"/>
                </a:rPr>
                <a:t>Single </a:t>
              </a:r>
              <a:r>
                <a:rPr lang="en-US" sz="1200" dirty="0">
                  <a:solidFill>
                    <a:srgbClr val="404040"/>
                  </a:solidFill>
                  <a:latin typeface="Arial"/>
                  <a:cs typeface="Arial"/>
                </a:rPr>
                <a:t>Insured through Employer | </a:t>
              </a:r>
              <a:r>
                <a:rPr lang="en-US" sz="1200" dirty="0" smtClean="0">
                  <a:solidFill>
                    <a:srgbClr val="404040"/>
                  </a:solidFill>
                  <a:latin typeface="Arial"/>
                  <a:cs typeface="Arial"/>
                </a:rPr>
                <a:t>Healthy</a:t>
              </a:r>
              <a:endParaRPr lang="en-US" sz="1200" dirty="0">
                <a:solidFill>
                  <a:srgbClr val="404040"/>
                </a:solidFill>
                <a:latin typeface="Arial"/>
                <a:cs typeface="Arial"/>
              </a:endParaRPr>
            </a:p>
          </p:txBody>
        </p:sp>
      </p:grpSp>
      <p:grpSp>
        <p:nvGrpSpPr>
          <p:cNvPr id="9" name="Group 8"/>
          <p:cNvGrpSpPr/>
          <p:nvPr/>
        </p:nvGrpSpPr>
        <p:grpSpPr>
          <a:xfrm>
            <a:off x="622754" y="3938555"/>
            <a:ext cx="3163605" cy="1691640"/>
            <a:chOff x="622754" y="3938555"/>
            <a:chExt cx="3163605" cy="1691640"/>
          </a:xfrm>
        </p:grpSpPr>
        <p:sp>
          <p:nvSpPr>
            <p:cNvPr id="12" name="Rounded Rectangular Callout 11"/>
            <p:cNvSpPr/>
            <p:nvPr/>
          </p:nvSpPr>
          <p:spPr>
            <a:xfrm flipV="1">
              <a:off x="622754" y="3938555"/>
              <a:ext cx="3163605" cy="1691640"/>
            </a:xfrm>
            <a:prstGeom prst="wedgeRoundRectCallout">
              <a:avLst>
                <a:gd name="adj1" fmla="val 50056"/>
                <a:gd name="adj2" fmla="val 68154"/>
                <a:gd name="adj3" fmla="val 16667"/>
              </a:avLst>
            </a:prstGeom>
            <a:solidFill>
              <a:schemeClr val="bg1"/>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93772" y="3965427"/>
              <a:ext cx="3045551" cy="1646605"/>
            </a:xfrm>
            <a:prstGeom prst="rect">
              <a:avLst/>
            </a:prstGeom>
          </p:spPr>
          <p:txBody>
            <a:bodyPr wrap="square">
              <a:spAutoFit/>
            </a:bodyPr>
            <a:lstStyle/>
            <a:p>
              <a:pPr lvl="0" eaLnBrk="0" fontAlgn="base" hangingPunct="0">
                <a:spcAft>
                  <a:spcPct val="0"/>
                </a:spcAft>
                <a:buClr>
                  <a:srgbClr val="417191"/>
                </a:buClr>
              </a:pPr>
              <a:r>
                <a:rPr lang="en-US" sz="1200" i="1" dirty="0" smtClean="0">
                  <a:solidFill>
                    <a:srgbClr val="404040"/>
                  </a:solidFill>
                  <a:latin typeface="Arial"/>
                  <a:cs typeface="Arial"/>
                </a:rPr>
                <a:t>“I </a:t>
              </a:r>
              <a:r>
                <a:rPr lang="en-US" sz="1200" i="1" dirty="0">
                  <a:solidFill>
                    <a:srgbClr val="404040"/>
                  </a:solidFill>
                  <a:latin typeface="Arial"/>
                  <a:cs typeface="Arial"/>
                </a:rPr>
                <a:t>dread making decisions related to shopping for auto and home insurance, credit cards, financial decisions, etc. These decisions cause me dread because I don't enjoy shopping for these products and I often feel overwhelmed</a:t>
              </a:r>
              <a:r>
                <a:rPr lang="en-US" sz="1200" i="1" dirty="0" smtClean="0">
                  <a:solidFill>
                    <a:srgbClr val="404040"/>
                  </a:solidFill>
                  <a:latin typeface="Arial"/>
                  <a:cs typeface="Arial"/>
                </a:rPr>
                <a:t>.”</a:t>
              </a:r>
            </a:p>
            <a:p>
              <a:pPr lvl="0" algn="r" eaLnBrk="0" fontAlgn="base" hangingPunct="0">
                <a:spcBef>
                  <a:spcPts val="600"/>
                </a:spcBef>
                <a:spcAft>
                  <a:spcPct val="0"/>
                </a:spcAft>
                <a:buClr>
                  <a:srgbClr val="417191"/>
                </a:buClr>
              </a:pPr>
              <a:r>
                <a:rPr lang="en-US" sz="1200" dirty="0" smtClean="0">
                  <a:solidFill>
                    <a:srgbClr val="404040"/>
                  </a:solidFill>
                  <a:latin typeface="Arial"/>
                  <a:cs typeface="Arial"/>
                </a:rPr>
                <a:t>Melissa S. </a:t>
              </a:r>
              <a:r>
                <a:rPr lang="en-US" sz="1200" dirty="0">
                  <a:solidFill>
                    <a:srgbClr val="404040"/>
                  </a:solidFill>
                  <a:latin typeface="Arial"/>
                  <a:cs typeface="Arial"/>
                </a:rPr>
                <a:t>| 21-29 | Young Single </a:t>
              </a:r>
              <a:endParaRPr lang="en-US" sz="1200" dirty="0" smtClean="0">
                <a:solidFill>
                  <a:srgbClr val="404040"/>
                </a:solidFill>
                <a:latin typeface="Arial"/>
                <a:cs typeface="Arial"/>
              </a:endParaRPr>
            </a:p>
            <a:p>
              <a:pPr lvl="0" algn="r" eaLnBrk="0" fontAlgn="base" hangingPunct="0">
                <a:spcAft>
                  <a:spcPct val="0"/>
                </a:spcAft>
                <a:buClr>
                  <a:srgbClr val="417191"/>
                </a:buClr>
              </a:pPr>
              <a:r>
                <a:rPr lang="en-US" sz="1200" dirty="0" smtClean="0">
                  <a:solidFill>
                    <a:srgbClr val="404040"/>
                  </a:solidFill>
                  <a:latin typeface="Arial"/>
                  <a:cs typeface="Arial"/>
                </a:rPr>
                <a:t> </a:t>
              </a:r>
              <a:r>
                <a:rPr lang="en-US" sz="1200" dirty="0">
                  <a:solidFill>
                    <a:srgbClr val="404040"/>
                  </a:solidFill>
                  <a:latin typeface="Arial"/>
                  <a:cs typeface="Arial"/>
                </a:rPr>
                <a:t>Insured through Employer | At </a:t>
              </a:r>
              <a:r>
                <a:rPr lang="en-US" sz="1200" dirty="0" smtClean="0">
                  <a:solidFill>
                    <a:srgbClr val="404040"/>
                  </a:solidFill>
                  <a:latin typeface="Arial"/>
                  <a:cs typeface="Arial"/>
                </a:rPr>
                <a:t>Risk</a:t>
              </a:r>
            </a:p>
          </p:txBody>
        </p:sp>
      </p:grpSp>
      <p:grpSp>
        <p:nvGrpSpPr>
          <p:cNvPr id="20" name="Group 19"/>
          <p:cNvGrpSpPr/>
          <p:nvPr/>
        </p:nvGrpSpPr>
        <p:grpSpPr>
          <a:xfrm>
            <a:off x="4574207" y="3938096"/>
            <a:ext cx="3798118" cy="1691640"/>
            <a:chOff x="4891696" y="1398313"/>
            <a:chExt cx="3798118" cy="1691640"/>
          </a:xfrm>
        </p:grpSpPr>
        <p:sp>
          <p:nvSpPr>
            <p:cNvPr id="15" name="Rounded Rectangular Callout 14"/>
            <p:cNvSpPr/>
            <p:nvPr/>
          </p:nvSpPr>
          <p:spPr>
            <a:xfrm flipH="1" flipV="1">
              <a:off x="4891696" y="1398313"/>
              <a:ext cx="3798118" cy="1691640"/>
            </a:xfrm>
            <a:prstGeom prst="wedgeRoundRectCallout">
              <a:avLst>
                <a:gd name="adj1" fmla="val 63304"/>
                <a:gd name="adj2" fmla="val 62593"/>
                <a:gd name="adj3" fmla="val 16667"/>
              </a:avLst>
            </a:prstGeom>
            <a:solidFill>
              <a:schemeClr val="bg1"/>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4974007" y="1425185"/>
              <a:ext cx="3657012" cy="1646605"/>
            </a:xfrm>
            <a:prstGeom prst="rect">
              <a:avLst/>
            </a:prstGeom>
          </p:spPr>
          <p:txBody>
            <a:bodyPr wrap="square">
              <a:spAutoFit/>
            </a:bodyPr>
            <a:lstStyle/>
            <a:p>
              <a:pPr lvl="0" eaLnBrk="0" fontAlgn="base" hangingPunct="0">
                <a:spcAft>
                  <a:spcPts val="600"/>
                </a:spcAft>
                <a:buClr>
                  <a:srgbClr val="417191"/>
                </a:buClr>
              </a:pPr>
              <a:r>
                <a:rPr lang="en-US" sz="1200" i="1" dirty="0" smtClean="0">
                  <a:solidFill>
                    <a:srgbClr val="404040"/>
                  </a:solidFill>
                  <a:latin typeface="Arial"/>
                  <a:cs typeface="Arial"/>
                </a:rPr>
                <a:t>“I </a:t>
              </a:r>
              <a:r>
                <a:rPr lang="en-US" sz="1200" i="1" dirty="0">
                  <a:solidFill>
                    <a:srgbClr val="404040"/>
                  </a:solidFill>
                  <a:latin typeface="Arial"/>
                  <a:cs typeface="Arial"/>
                </a:rPr>
                <a:t>struggle to make decisions about finances because I want to do things that I might not be able to afford. Then there are other decisions I know I have made that cause me stress, but I always decide to do what I think is best for my family and me</a:t>
              </a:r>
              <a:r>
                <a:rPr lang="en-US" sz="1200" i="1" dirty="0" smtClean="0">
                  <a:solidFill>
                    <a:srgbClr val="404040"/>
                  </a:solidFill>
                  <a:latin typeface="Arial"/>
                  <a:cs typeface="Arial"/>
                </a:rPr>
                <a:t>.”</a:t>
              </a:r>
            </a:p>
            <a:p>
              <a:pPr lvl="0" algn="r" eaLnBrk="0" fontAlgn="base" hangingPunct="0">
                <a:spcAft>
                  <a:spcPct val="0"/>
                </a:spcAft>
                <a:buClr>
                  <a:srgbClr val="417191"/>
                </a:buClr>
              </a:pPr>
              <a:r>
                <a:rPr lang="en-US" sz="1200" dirty="0" smtClean="0">
                  <a:solidFill>
                    <a:srgbClr val="404040"/>
                  </a:solidFill>
                  <a:latin typeface="Arial"/>
                  <a:cs typeface="Arial"/>
                </a:rPr>
                <a:t>Robin B. </a:t>
              </a:r>
              <a:r>
                <a:rPr lang="en-US" sz="1200" dirty="0">
                  <a:solidFill>
                    <a:srgbClr val="404040"/>
                  </a:solidFill>
                  <a:latin typeface="Arial"/>
                  <a:cs typeface="Arial"/>
                </a:rPr>
                <a:t>| 40-49 | Mature </a:t>
              </a:r>
              <a:r>
                <a:rPr lang="en-US" sz="1200" dirty="0" smtClean="0">
                  <a:solidFill>
                    <a:srgbClr val="404040"/>
                  </a:solidFill>
                  <a:latin typeface="Arial"/>
                  <a:cs typeface="Arial"/>
                </a:rPr>
                <a:t>Family</a:t>
              </a:r>
            </a:p>
            <a:p>
              <a:pPr lvl="0" algn="r" eaLnBrk="0" fontAlgn="base" hangingPunct="0">
                <a:spcAft>
                  <a:spcPct val="0"/>
                </a:spcAft>
                <a:buClr>
                  <a:srgbClr val="417191"/>
                </a:buClr>
              </a:pPr>
              <a:r>
                <a:rPr lang="en-US" sz="1200" dirty="0" smtClean="0">
                  <a:solidFill>
                    <a:srgbClr val="404040"/>
                  </a:solidFill>
                  <a:latin typeface="Arial"/>
                  <a:cs typeface="Arial"/>
                </a:rPr>
                <a:t>Insured </a:t>
              </a:r>
              <a:r>
                <a:rPr lang="en-US" sz="1200" dirty="0">
                  <a:solidFill>
                    <a:srgbClr val="404040"/>
                  </a:solidFill>
                  <a:latin typeface="Arial"/>
                  <a:cs typeface="Arial"/>
                </a:rPr>
                <a:t>through Employer | At Risk</a:t>
              </a:r>
            </a:p>
          </p:txBody>
        </p:sp>
      </p:grpSp>
      <p:grpSp>
        <p:nvGrpSpPr>
          <p:cNvPr id="7" name="Group 6"/>
          <p:cNvGrpSpPr/>
          <p:nvPr/>
        </p:nvGrpSpPr>
        <p:grpSpPr>
          <a:xfrm>
            <a:off x="4068573" y="1597744"/>
            <a:ext cx="4715311" cy="1691640"/>
            <a:chOff x="4197921" y="3820054"/>
            <a:chExt cx="4715311" cy="1691640"/>
          </a:xfrm>
        </p:grpSpPr>
        <p:sp>
          <p:nvSpPr>
            <p:cNvPr id="17" name="Rounded Rectangular Callout 16"/>
            <p:cNvSpPr/>
            <p:nvPr/>
          </p:nvSpPr>
          <p:spPr>
            <a:xfrm flipH="1">
              <a:off x="4197921" y="3820054"/>
              <a:ext cx="4715311" cy="1691640"/>
            </a:xfrm>
            <a:prstGeom prst="wedgeRoundRectCallout">
              <a:avLst>
                <a:gd name="adj1" fmla="val 48960"/>
                <a:gd name="adj2" fmla="val 66764"/>
                <a:gd name="adj3" fmla="val 16667"/>
              </a:avLst>
            </a:prstGeom>
            <a:solidFill>
              <a:schemeClr val="bg1"/>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4256715" y="3846928"/>
              <a:ext cx="4597720" cy="1646605"/>
            </a:xfrm>
            <a:prstGeom prst="rect">
              <a:avLst/>
            </a:prstGeom>
          </p:spPr>
          <p:txBody>
            <a:bodyPr wrap="square">
              <a:spAutoFit/>
            </a:bodyPr>
            <a:lstStyle/>
            <a:p>
              <a:pPr lvl="0" eaLnBrk="0" fontAlgn="base" hangingPunct="0">
                <a:spcAft>
                  <a:spcPts val="600"/>
                </a:spcAft>
              </a:pPr>
              <a:r>
                <a:rPr lang="en-US" sz="1200" i="1" dirty="0" smtClean="0">
                  <a:solidFill>
                    <a:srgbClr val="404040"/>
                  </a:solidFill>
                  <a:latin typeface="Arial"/>
                  <a:ea typeface="Calibri" pitchFamily="34" charset="0"/>
                  <a:cs typeface="Arial"/>
                </a:rPr>
                <a:t>“Our </a:t>
              </a:r>
              <a:r>
                <a:rPr lang="en-US" sz="1200" i="1" dirty="0">
                  <a:solidFill>
                    <a:srgbClr val="404040"/>
                  </a:solidFill>
                  <a:latin typeface="Arial"/>
                  <a:ea typeface="Calibri" pitchFamily="34" charset="0"/>
                  <a:cs typeface="Arial"/>
                </a:rPr>
                <a:t>health insurance open enrollment a few weeks ago was one that I didn’t really enjoy. My employer was getting rid of our old health plan due to cost and introducing a new high deductible one as well as an HMO but that would cost more than our old plan did. It took my wife and I quite a while to run the numbers and decide what was best for our family in the long run.</a:t>
              </a:r>
              <a:r>
                <a:rPr lang="en-US" sz="1200" i="1" dirty="0" smtClean="0">
                  <a:solidFill>
                    <a:srgbClr val="404040"/>
                  </a:solidFill>
                  <a:latin typeface="Arial"/>
                  <a:ea typeface="Calibri" pitchFamily="34" charset="0"/>
                  <a:cs typeface="Arial"/>
                </a:rPr>
                <a:t>”</a:t>
              </a:r>
            </a:p>
            <a:p>
              <a:pPr lvl="0" algn="r" eaLnBrk="0" fontAlgn="base" hangingPunct="0">
                <a:spcBef>
                  <a:spcPct val="0"/>
                </a:spcBef>
                <a:spcAft>
                  <a:spcPct val="0"/>
                </a:spcAft>
              </a:pPr>
              <a:r>
                <a:rPr lang="en-US" sz="1200" dirty="0" smtClean="0">
                  <a:solidFill>
                    <a:srgbClr val="404040"/>
                  </a:solidFill>
                  <a:latin typeface="Arial"/>
                  <a:ea typeface="Calibri" pitchFamily="34" charset="0"/>
                  <a:cs typeface="Arial"/>
                </a:rPr>
                <a:t>Sean B. </a:t>
              </a:r>
              <a:r>
                <a:rPr lang="en-US" sz="1200" dirty="0">
                  <a:solidFill>
                    <a:srgbClr val="404040"/>
                  </a:solidFill>
                  <a:latin typeface="Arial"/>
                  <a:ea typeface="Calibri" pitchFamily="34" charset="0"/>
                  <a:cs typeface="Arial"/>
                </a:rPr>
                <a:t>| 30-39 | New </a:t>
              </a:r>
              <a:r>
                <a:rPr lang="en-US" sz="1200" dirty="0" smtClean="0">
                  <a:solidFill>
                    <a:srgbClr val="404040"/>
                  </a:solidFill>
                  <a:latin typeface="Arial"/>
                  <a:ea typeface="Calibri" pitchFamily="34" charset="0"/>
                  <a:cs typeface="Arial"/>
                </a:rPr>
                <a:t>Family</a:t>
              </a:r>
            </a:p>
            <a:p>
              <a:pPr lvl="0" algn="r" eaLnBrk="0" fontAlgn="base" hangingPunct="0">
                <a:spcBef>
                  <a:spcPct val="0"/>
                </a:spcBef>
                <a:spcAft>
                  <a:spcPct val="0"/>
                </a:spcAft>
              </a:pPr>
              <a:r>
                <a:rPr lang="en-US" sz="1200" dirty="0" smtClean="0">
                  <a:solidFill>
                    <a:srgbClr val="404040"/>
                  </a:solidFill>
                  <a:latin typeface="Arial"/>
                  <a:ea typeface="Calibri" pitchFamily="34" charset="0"/>
                  <a:cs typeface="Arial"/>
                </a:rPr>
                <a:t>Insured </a:t>
              </a:r>
              <a:r>
                <a:rPr lang="en-US" sz="1200" dirty="0">
                  <a:solidFill>
                    <a:srgbClr val="404040"/>
                  </a:solidFill>
                  <a:latin typeface="Arial"/>
                  <a:ea typeface="Calibri" pitchFamily="34" charset="0"/>
                  <a:cs typeface="Arial"/>
                </a:rPr>
                <a:t>through Employer | Chronic</a:t>
              </a:r>
            </a:p>
          </p:txBody>
        </p:sp>
      </p:grpSp>
    </p:spTree>
    <p:extLst>
      <p:ext uri="{BB962C8B-B14F-4D97-AF65-F5344CB8AC3E}">
        <p14:creationId xmlns:p14="http://schemas.microsoft.com/office/powerpoint/2010/main" val="153700884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051560"/>
          </a:xfrm>
        </p:spPr>
        <p:txBody>
          <a:bodyPr>
            <a:noAutofit/>
          </a:bodyPr>
          <a:lstStyle/>
          <a:p>
            <a:pPr algn="ctr">
              <a:lnSpc>
                <a:spcPct val="100000"/>
              </a:lnSpc>
            </a:pPr>
            <a:r>
              <a:rPr lang="en-US" sz="3200" b="1" dirty="0" smtClean="0">
                <a:solidFill>
                  <a:srgbClr val="0079C1"/>
                </a:solidFill>
                <a:latin typeface="Arial"/>
                <a:cs typeface="Arial"/>
              </a:rPr>
              <a:t>Healthcare costs = an equation that never quite adds up</a:t>
            </a:r>
            <a:endParaRPr lang="en-US" sz="3200" b="1" dirty="0">
              <a:solidFill>
                <a:srgbClr val="0079C1"/>
              </a:solidFill>
              <a:latin typeface="Arial"/>
              <a:cs typeface="Arial"/>
            </a:endParaRPr>
          </a:p>
        </p:txBody>
      </p:sp>
      <p:sp>
        <p:nvSpPr>
          <p:cNvPr id="4" name="TextBox 3"/>
          <p:cNvSpPr txBox="1"/>
          <p:nvPr/>
        </p:nvSpPr>
        <p:spPr>
          <a:xfrm>
            <a:off x="533400" y="2707926"/>
            <a:ext cx="8077200" cy="900759"/>
          </a:xfrm>
          <a:prstGeom prst="rect">
            <a:avLst/>
          </a:prstGeom>
          <a:noFill/>
        </p:spPr>
        <p:txBody>
          <a:bodyPr wrap="square" rtlCol="0">
            <a:spAutoFit/>
          </a:bodyPr>
          <a:lstStyle/>
          <a:p>
            <a:pPr>
              <a:lnSpc>
                <a:spcPct val="110000"/>
              </a:lnSpc>
            </a:pPr>
            <a:r>
              <a:rPr lang="en-US" sz="1600" i="1" dirty="0" smtClean="0">
                <a:solidFill>
                  <a:srgbClr val="404040"/>
                </a:solidFill>
                <a:latin typeface="Arial"/>
                <a:cs typeface="Arial"/>
              </a:rPr>
              <a:t>In the world of healthcare, consumers can’t understand:</a:t>
            </a:r>
          </a:p>
          <a:p>
            <a:pPr marL="234950" indent="-234950">
              <a:lnSpc>
                <a:spcPct val="110000"/>
              </a:lnSpc>
              <a:buFont typeface="Arial" pitchFamily="34" charset="0"/>
              <a:buChar char="•"/>
            </a:pPr>
            <a:r>
              <a:rPr lang="en-US" sz="1600" dirty="0" smtClean="0">
                <a:solidFill>
                  <a:srgbClr val="404040"/>
                </a:solidFill>
                <a:latin typeface="Arial"/>
                <a:cs typeface="Arial"/>
              </a:rPr>
              <a:t>Why healthcare services cost what they cost, and why those costs can be variable</a:t>
            </a:r>
          </a:p>
          <a:p>
            <a:pPr marL="234950" indent="-234950">
              <a:lnSpc>
                <a:spcPct val="110000"/>
              </a:lnSpc>
              <a:buFont typeface="Arial" pitchFamily="34" charset="0"/>
              <a:buChar char="•"/>
            </a:pPr>
            <a:r>
              <a:rPr lang="en-US" sz="1600" dirty="0" smtClean="0">
                <a:solidFill>
                  <a:srgbClr val="404040"/>
                </a:solidFill>
                <a:latin typeface="Arial"/>
                <a:cs typeface="Arial"/>
              </a:rPr>
              <a:t> How the provider and insurer interact to decide who pays what, and how much</a:t>
            </a:r>
            <a:endParaRPr lang="en-US" sz="1600" dirty="0">
              <a:solidFill>
                <a:srgbClr val="404040"/>
              </a:solidFill>
              <a:latin typeface="Arial"/>
              <a:cs typeface="Arial"/>
            </a:endParaRPr>
          </a:p>
        </p:txBody>
      </p:sp>
      <p:sp>
        <p:nvSpPr>
          <p:cNvPr id="5" name="TextBox 4"/>
          <p:cNvSpPr txBox="1"/>
          <p:nvPr/>
        </p:nvSpPr>
        <p:spPr>
          <a:xfrm>
            <a:off x="457200" y="1676400"/>
            <a:ext cx="8077200" cy="900759"/>
          </a:xfrm>
          <a:prstGeom prst="rect">
            <a:avLst/>
          </a:prstGeom>
          <a:noFill/>
        </p:spPr>
        <p:txBody>
          <a:bodyPr wrap="square" rtlCol="0">
            <a:spAutoFit/>
          </a:bodyPr>
          <a:lstStyle/>
          <a:p>
            <a:pPr>
              <a:lnSpc>
                <a:spcPct val="110000"/>
              </a:lnSpc>
            </a:pPr>
            <a:r>
              <a:rPr lang="en-US" sz="1600" dirty="0" smtClean="0">
                <a:solidFill>
                  <a:srgbClr val="404040"/>
                </a:solidFill>
                <a:latin typeface="Arial"/>
                <a:cs typeface="Arial"/>
              </a:rPr>
              <a:t>Consumers can generally predict the cost of consumer goods and services they purchase…from milk to gasoline to laptop computers…they have the ability to judge whether something is too cheap, </a:t>
            </a:r>
            <a:r>
              <a:rPr lang="en-US" sz="1600" dirty="0" smtClean="0">
                <a:solidFill>
                  <a:srgbClr val="404040"/>
                </a:solidFill>
                <a:latin typeface="Arial"/>
                <a:cs typeface="Arial"/>
                <a:sym typeface="Wingdings" pitchFamily="2" charset="2"/>
              </a:rPr>
              <a:t>too expensive, just right</a:t>
            </a:r>
            <a:endParaRPr lang="en-US" sz="1600" dirty="0">
              <a:solidFill>
                <a:srgbClr val="404040"/>
              </a:solidFill>
              <a:latin typeface="Arial"/>
              <a:cs typeface="Arial"/>
            </a:endParaRPr>
          </a:p>
        </p:txBody>
      </p:sp>
      <p:sp>
        <p:nvSpPr>
          <p:cNvPr id="6" name="TextBox 5"/>
          <p:cNvSpPr txBox="1"/>
          <p:nvPr/>
        </p:nvSpPr>
        <p:spPr>
          <a:xfrm>
            <a:off x="457200" y="3744650"/>
            <a:ext cx="8079748" cy="1171603"/>
          </a:xfrm>
          <a:prstGeom prst="rect">
            <a:avLst/>
          </a:prstGeom>
          <a:noFill/>
        </p:spPr>
        <p:txBody>
          <a:bodyPr wrap="square" rtlCol="0">
            <a:spAutoFit/>
          </a:bodyPr>
          <a:lstStyle/>
          <a:p>
            <a:pPr>
              <a:lnSpc>
                <a:spcPct val="110000"/>
              </a:lnSpc>
            </a:pPr>
            <a:r>
              <a:rPr lang="en-US" sz="1600" dirty="0" smtClean="0">
                <a:solidFill>
                  <a:srgbClr val="404040"/>
                </a:solidFill>
                <a:latin typeface="Arial"/>
                <a:cs typeface="Arial"/>
              </a:rPr>
              <a:t>This is why they feel </a:t>
            </a:r>
            <a:r>
              <a:rPr lang="en-US" sz="1600" b="1" dirty="0" smtClean="0">
                <a:solidFill>
                  <a:srgbClr val="404040"/>
                </a:solidFill>
                <a:latin typeface="Arial"/>
                <a:cs typeface="Arial"/>
              </a:rPr>
              <a:t>positive</a:t>
            </a:r>
            <a:r>
              <a:rPr lang="en-US" sz="1600" dirty="0" smtClean="0">
                <a:solidFill>
                  <a:srgbClr val="404040"/>
                </a:solidFill>
                <a:latin typeface="Arial"/>
                <a:cs typeface="Arial"/>
              </a:rPr>
              <a:t> about </a:t>
            </a:r>
            <a:r>
              <a:rPr lang="en-US" sz="1600" b="1" dirty="0" smtClean="0">
                <a:solidFill>
                  <a:srgbClr val="404040"/>
                </a:solidFill>
                <a:latin typeface="Arial"/>
                <a:cs typeface="Arial"/>
              </a:rPr>
              <a:t>clearly-stated, routine costs </a:t>
            </a:r>
            <a:r>
              <a:rPr lang="en-US" sz="1600" dirty="0" smtClean="0">
                <a:solidFill>
                  <a:srgbClr val="404040"/>
                </a:solidFill>
                <a:latin typeface="Arial"/>
                <a:cs typeface="Arial"/>
              </a:rPr>
              <a:t>(you always pay $40 to see an in-network specialist) and </a:t>
            </a:r>
            <a:r>
              <a:rPr lang="en-US" sz="1600" b="1" dirty="0" smtClean="0">
                <a:solidFill>
                  <a:srgbClr val="404040"/>
                </a:solidFill>
                <a:latin typeface="Arial"/>
                <a:cs typeface="Arial"/>
              </a:rPr>
              <a:t>at a loss </a:t>
            </a:r>
            <a:r>
              <a:rPr lang="en-US" sz="1600" dirty="0" smtClean="0">
                <a:solidFill>
                  <a:srgbClr val="404040"/>
                </a:solidFill>
                <a:latin typeface="Arial"/>
                <a:cs typeface="Arial"/>
              </a:rPr>
              <a:t>when it comes to </a:t>
            </a:r>
            <a:r>
              <a:rPr lang="en-US" sz="1600" b="1" dirty="0" smtClean="0">
                <a:solidFill>
                  <a:srgbClr val="404040"/>
                </a:solidFill>
                <a:latin typeface="Arial"/>
                <a:cs typeface="Arial"/>
              </a:rPr>
              <a:t>variable or unpredictable costs </a:t>
            </a:r>
            <a:r>
              <a:rPr lang="en-US" sz="1600" dirty="0" smtClean="0">
                <a:solidFill>
                  <a:srgbClr val="404040"/>
                </a:solidFill>
                <a:latin typeface="Arial"/>
                <a:cs typeface="Arial"/>
              </a:rPr>
              <a:t>(the MRI they didn’t expect to need, the extra co-pay they pay when another doctor visits their hospital room)</a:t>
            </a:r>
            <a:endParaRPr lang="en-US" sz="1600" dirty="0">
              <a:solidFill>
                <a:srgbClr val="404040"/>
              </a:solidFill>
              <a:latin typeface="Arial"/>
              <a:cs typeface="Arial"/>
            </a:endParaRPr>
          </a:p>
        </p:txBody>
      </p:sp>
      <p:sp>
        <p:nvSpPr>
          <p:cNvPr id="7" name="TextBox 6"/>
          <p:cNvSpPr txBox="1"/>
          <p:nvPr/>
        </p:nvSpPr>
        <p:spPr>
          <a:xfrm>
            <a:off x="3731938" y="5042886"/>
            <a:ext cx="4800600" cy="629916"/>
          </a:xfrm>
          <a:prstGeom prst="rect">
            <a:avLst/>
          </a:prstGeom>
          <a:noFill/>
        </p:spPr>
        <p:txBody>
          <a:bodyPr wrap="square" rtlCol="0">
            <a:spAutoFit/>
          </a:bodyPr>
          <a:lstStyle/>
          <a:p>
            <a:pPr>
              <a:lnSpc>
                <a:spcPct val="110000"/>
              </a:lnSpc>
            </a:pPr>
            <a:r>
              <a:rPr lang="en-US" sz="1600" b="1" i="1" dirty="0" smtClean="0">
                <a:solidFill>
                  <a:srgbClr val="404040"/>
                </a:solidFill>
                <a:latin typeface="Arial"/>
                <a:cs typeface="Arial"/>
              </a:rPr>
              <a:t>The former </a:t>
            </a:r>
            <a:r>
              <a:rPr lang="en-US" sz="1600" b="1" dirty="0" smtClean="0">
                <a:solidFill>
                  <a:srgbClr val="404040"/>
                </a:solidFill>
                <a:latin typeface="Arial"/>
                <a:cs typeface="Arial"/>
              </a:rPr>
              <a:t>fuels loyalty and positive regard</a:t>
            </a:r>
          </a:p>
          <a:p>
            <a:pPr algn="r">
              <a:lnSpc>
                <a:spcPct val="110000"/>
              </a:lnSpc>
            </a:pPr>
            <a:r>
              <a:rPr lang="en-US" sz="1600" b="1" i="1" dirty="0" smtClean="0">
                <a:solidFill>
                  <a:srgbClr val="404040"/>
                </a:solidFill>
                <a:latin typeface="Arial"/>
                <a:cs typeface="Arial"/>
              </a:rPr>
              <a:t>The latter </a:t>
            </a:r>
            <a:r>
              <a:rPr lang="en-US" sz="1600" b="1" dirty="0" smtClean="0">
                <a:solidFill>
                  <a:srgbClr val="404040"/>
                </a:solidFill>
                <a:latin typeface="Arial"/>
                <a:cs typeface="Arial"/>
              </a:rPr>
              <a:t>fuels distrust and worry</a:t>
            </a:r>
            <a:endParaRPr lang="en-US" sz="1600" b="1" dirty="0">
              <a:solidFill>
                <a:srgbClr val="404040"/>
              </a:solidFill>
              <a:latin typeface="Arial"/>
              <a:cs typeface="Arial"/>
            </a:endParaRPr>
          </a:p>
        </p:txBody>
      </p:sp>
      <p:sp>
        <p:nvSpPr>
          <p:cNvPr id="8" name="Slide Number Placeholder 7"/>
          <p:cNvSpPr>
            <a:spLocks noGrp="1"/>
          </p:cNvSpPr>
          <p:nvPr>
            <p:ph type="sldNum" sz="quarter" idx="10"/>
          </p:nvPr>
        </p:nvSpPr>
        <p:spPr/>
        <p:txBody>
          <a:bodyPr/>
          <a:lstStyle/>
          <a:p>
            <a:fld id="{6F1EEF9B-A012-45D8-916A-1BA032DA826E}" type="slidenum">
              <a:rPr lang="en-US" smtClean="0"/>
              <a:pPr/>
              <a:t>16</a:t>
            </a:fld>
            <a:endParaRPr lang="en-US" dirty="0"/>
          </a:p>
        </p:txBody>
      </p:sp>
    </p:spTree>
    <p:extLst>
      <p:ext uri="{BB962C8B-B14F-4D97-AF65-F5344CB8AC3E}">
        <p14:creationId xmlns:p14="http://schemas.microsoft.com/office/powerpoint/2010/main" val="107634822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5301" y="365760"/>
            <a:ext cx="7886700" cy="685800"/>
          </a:xfrm>
        </p:spPr>
        <p:txBody>
          <a:bodyPr>
            <a:normAutofit/>
          </a:bodyPr>
          <a:lstStyle/>
          <a:p>
            <a:pPr algn="ctr"/>
            <a:r>
              <a:rPr lang="en-US" sz="3200" b="1" dirty="0" smtClean="0">
                <a:solidFill>
                  <a:srgbClr val="0079C1"/>
                </a:solidFill>
                <a:latin typeface="Arial"/>
                <a:cs typeface="Arial"/>
              </a:rPr>
              <a:t>Bring On The Forms and Red Tape</a:t>
            </a:r>
            <a:endParaRPr lang="en-US" sz="3200" b="1" dirty="0">
              <a:solidFill>
                <a:srgbClr val="0079C1"/>
              </a:solidFill>
              <a:latin typeface="Arial"/>
              <a:cs typeface="Arial"/>
            </a:endParaRPr>
          </a:p>
        </p:txBody>
      </p:sp>
      <p:graphicFrame>
        <p:nvGraphicFramePr>
          <p:cNvPr id="7" name="Table 6"/>
          <p:cNvGraphicFramePr>
            <a:graphicFrameLocks noGrp="1"/>
          </p:cNvGraphicFramePr>
          <p:nvPr>
            <p:extLst>
              <p:ext uri="{D42A27DB-BD31-4B8C-83A1-F6EECF244321}">
                <p14:modId xmlns:p14="http://schemas.microsoft.com/office/powerpoint/2010/main" val="1298700259"/>
              </p:ext>
            </p:extLst>
          </p:nvPr>
        </p:nvGraphicFramePr>
        <p:xfrm>
          <a:off x="978878" y="1344168"/>
          <a:ext cx="7162800" cy="3906520"/>
        </p:xfrm>
        <a:graphic>
          <a:graphicData uri="http://schemas.openxmlformats.org/drawingml/2006/table">
            <a:tbl>
              <a:tblPr firstRow="1" bandRow="1">
                <a:tableStyleId>{5FD0F851-EC5A-4D38-B0AD-8093EC10F338}</a:tableStyleId>
              </a:tblPr>
              <a:tblGrid>
                <a:gridCol w="3581400"/>
                <a:gridCol w="3581400"/>
              </a:tblGrid>
              <a:tr h="370840">
                <a:tc>
                  <a:txBody>
                    <a:bodyPr/>
                    <a:lstStyle/>
                    <a:p>
                      <a:r>
                        <a:rPr lang="en-US" sz="1600" dirty="0" smtClean="0">
                          <a:solidFill>
                            <a:srgbClr val="404040"/>
                          </a:solidFill>
                          <a:latin typeface="Arial"/>
                          <a:cs typeface="Arial"/>
                        </a:rPr>
                        <a:t>Consumer</a:t>
                      </a:r>
                      <a:r>
                        <a:rPr lang="en-US" sz="1600" baseline="0" dirty="0" smtClean="0">
                          <a:solidFill>
                            <a:srgbClr val="404040"/>
                          </a:solidFill>
                          <a:latin typeface="Arial"/>
                          <a:cs typeface="Arial"/>
                        </a:rPr>
                        <a:t> Wants</a:t>
                      </a:r>
                      <a:endParaRPr lang="en-US" sz="1600" dirty="0">
                        <a:solidFill>
                          <a:srgbClr val="404040"/>
                        </a:solidFill>
                        <a:latin typeface="Arial"/>
                        <a:cs typeface="Arial"/>
                      </a:endParaRPr>
                    </a:p>
                  </a:txBody>
                  <a:tcPr/>
                </a:tc>
                <a:tc>
                  <a:txBody>
                    <a:bodyPr/>
                    <a:lstStyle/>
                    <a:p>
                      <a:r>
                        <a:rPr lang="en-US" sz="1600" dirty="0" smtClean="0">
                          <a:solidFill>
                            <a:srgbClr val="404040"/>
                          </a:solidFill>
                          <a:latin typeface="Arial"/>
                          <a:cs typeface="Arial"/>
                        </a:rPr>
                        <a:t>Consumer Gets</a:t>
                      </a:r>
                      <a:endParaRPr lang="en-US" sz="1600" dirty="0">
                        <a:solidFill>
                          <a:srgbClr val="404040"/>
                        </a:solidFill>
                        <a:latin typeface="Arial"/>
                        <a:cs typeface="Arial"/>
                      </a:endParaRPr>
                    </a:p>
                  </a:txBody>
                  <a:tcPr/>
                </a:tc>
              </a:tr>
              <a:tr h="370840">
                <a:tc>
                  <a:txBody>
                    <a:bodyPr/>
                    <a:lstStyle/>
                    <a:p>
                      <a:pPr marL="0" marR="0" indent="0" algn="l" defTabSz="914237" rtl="0" eaLnBrk="1" fontAlgn="auto" latinLnBrk="0" hangingPunct="1">
                        <a:lnSpc>
                          <a:spcPct val="100000"/>
                        </a:lnSpc>
                        <a:spcBef>
                          <a:spcPts val="0"/>
                        </a:spcBef>
                        <a:spcAft>
                          <a:spcPts val="0"/>
                        </a:spcAft>
                        <a:buClrTx/>
                        <a:buSzTx/>
                        <a:buFontTx/>
                        <a:buNone/>
                        <a:tabLst/>
                        <a:defRPr/>
                      </a:pPr>
                      <a:r>
                        <a:rPr lang="en-US" sz="1600" dirty="0" smtClean="0">
                          <a:solidFill>
                            <a:srgbClr val="404040"/>
                          </a:solidFill>
                          <a:latin typeface="Arial"/>
                          <a:cs typeface="Arial"/>
                        </a:rPr>
                        <a:t>Quick, easy, </a:t>
                      </a:r>
                      <a:r>
                        <a:rPr lang="en-US" sz="1600" b="1" dirty="0" smtClean="0">
                          <a:solidFill>
                            <a:srgbClr val="404040"/>
                          </a:solidFill>
                          <a:latin typeface="Arial"/>
                          <a:cs typeface="Arial"/>
                        </a:rPr>
                        <a:t>straightforward</a:t>
                      </a:r>
                      <a:r>
                        <a:rPr lang="en-US" sz="1600" dirty="0" smtClean="0">
                          <a:solidFill>
                            <a:srgbClr val="404040"/>
                          </a:solidFill>
                          <a:latin typeface="Arial"/>
                          <a:cs typeface="Arial"/>
                        </a:rPr>
                        <a:t> paperwork</a:t>
                      </a:r>
                    </a:p>
                  </a:txBody>
                  <a:tcPr/>
                </a:tc>
                <a:tc>
                  <a:txBody>
                    <a:bodyPr/>
                    <a:lstStyle/>
                    <a:p>
                      <a:pPr marL="0" marR="0" indent="0" algn="l" defTabSz="914237" rtl="0" eaLnBrk="1" fontAlgn="auto" latinLnBrk="0" hangingPunct="1">
                        <a:lnSpc>
                          <a:spcPct val="100000"/>
                        </a:lnSpc>
                        <a:spcBef>
                          <a:spcPts val="0"/>
                        </a:spcBef>
                        <a:spcAft>
                          <a:spcPts val="0"/>
                        </a:spcAft>
                        <a:buClrTx/>
                        <a:buSzTx/>
                        <a:buFontTx/>
                        <a:buNone/>
                        <a:tabLst/>
                        <a:defRPr/>
                      </a:pPr>
                      <a:r>
                        <a:rPr lang="en-US" sz="1600" dirty="0" smtClean="0">
                          <a:solidFill>
                            <a:srgbClr val="404040"/>
                          </a:solidFill>
                          <a:latin typeface="Arial"/>
                          <a:cs typeface="Arial"/>
                        </a:rPr>
                        <a:t>Multiple, repetitive, sometimes </a:t>
                      </a:r>
                      <a:r>
                        <a:rPr lang="en-US" sz="1600" b="1" dirty="0" smtClean="0">
                          <a:solidFill>
                            <a:srgbClr val="FF0000"/>
                          </a:solidFill>
                          <a:latin typeface="Arial"/>
                          <a:cs typeface="Arial"/>
                        </a:rPr>
                        <a:t>confusing</a:t>
                      </a:r>
                      <a:r>
                        <a:rPr lang="en-US" sz="1600" dirty="0" smtClean="0">
                          <a:solidFill>
                            <a:srgbClr val="404040"/>
                          </a:solidFill>
                          <a:latin typeface="Arial"/>
                          <a:cs typeface="Arial"/>
                        </a:rPr>
                        <a:t>, forms to fill out</a:t>
                      </a:r>
                      <a:endParaRPr lang="en-US" sz="1600" dirty="0">
                        <a:solidFill>
                          <a:srgbClr val="404040"/>
                        </a:solidFill>
                        <a:latin typeface="Arial"/>
                        <a:cs typeface="Arial"/>
                      </a:endParaRPr>
                    </a:p>
                  </a:txBody>
                  <a:tcPr/>
                </a:tc>
              </a:tr>
              <a:tr h="370840">
                <a:tc>
                  <a:txBody>
                    <a:bodyPr/>
                    <a:lstStyle/>
                    <a:p>
                      <a:pPr marL="0" marR="0" indent="0" algn="l" defTabSz="914237" rtl="0" eaLnBrk="1" fontAlgn="auto" latinLnBrk="0" hangingPunct="1">
                        <a:lnSpc>
                          <a:spcPct val="100000"/>
                        </a:lnSpc>
                        <a:spcBef>
                          <a:spcPts val="0"/>
                        </a:spcBef>
                        <a:spcAft>
                          <a:spcPts val="0"/>
                        </a:spcAft>
                        <a:buClrTx/>
                        <a:buSzTx/>
                        <a:buFontTx/>
                        <a:buNone/>
                        <a:tabLst/>
                        <a:defRPr/>
                      </a:pPr>
                      <a:r>
                        <a:rPr lang="en-US" sz="1600" dirty="0" smtClean="0">
                          <a:solidFill>
                            <a:srgbClr val="404040"/>
                          </a:solidFill>
                          <a:latin typeface="Arial"/>
                          <a:cs typeface="Arial"/>
                        </a:rPr>
                        <a:t>Understandable policy description </a:t>
                      </a:r>
                    </a:p>
                    <a:p>
                      <a:pPr marL="0" marR="0" indent="0" algn="l" defTabSz="914237" rtl="0" eaLnBrk="1" fontAlgn="auto" latinLnBrk="0" hangingPunct="1">
                        <a:lnSpc>
                          <a:spcPct val="100000"/>
                        </a:lnSpc>
                        <a:spcBef>
                          <a:spcPts val="0"/>
                        </a:spcBef>
                        <a:spcAft>
                          <a:spcPts val="0"/>
                        </a:spcAft>
                        <a:buClrTx/>
                        <a:buSzTx/>
                        <a:buFontTx/>
                        <a:buNone/>
                        <a:tabLst/>
                        <a:defRPr/>
                      </a:pPr>
                      <a:r>
                        <a:rPr lang="en-US" sz="1600" dirty="0" smtClean="0">
                          <a:solidFill>
                            <a:srgbClr val="404040"/>
                          </a:solidFill>
                          <a:latin typeface="Arial"/>
                          <a:cs typeface="Arial"/>
                        </a:rPr>
                        <a:t>w/o insurance-ese</a:t>
                      </a:r>
                      <a:endParaRPr lang="en-US" sz="1600" dirty="0">
                        <a:solidFill>
                          <a:srgbClr val="404040"/>
                        </a:solidFill>
                        <a:latin typeface="Arial"/>
                        <a:cs typeface="Arial"/>
                      </a:endParaRPr>
                    </a:p>
                  </a:txBody>
                  <a:tcPr/>
                </a:tc>
                <a:tc>
                  <a:txBody>
                    <a:bodyPr/>
                    <a:lstStyle/>
                    <a:p>
                      <a:pPr marL="0" marR="0" indent="0" algn="l" defTabSz="914237" rtl="0" eaLnBrk="1" fontAlgn="auto" latinLnBrk="0" hangingPunct="1">
                        <a:lnSpc>
                          <a:spcPct val="100000"/>
                        </a:lnSpc>
                        <a:spcBef>
                          <a:spcPts val="0"/>
                        </a:spcBef>
                        <a:spcAft>
                          <a:spcPts val="0"/>
                        </a:spcAft>
                        <a:buClrTx/>
                        <a:buSzTx/>
                        <a:buFontTx/>
                        <a:buNone/>
                        <a:tabLst/>
                        <a:defRPr/>
                      </a:pPr>
                      <a:r>
                        <a:rPr lang="en-US" sz="1600" dirty="0" smtClean="0">
                          <a:solidFill>
                            <a:srgbClr val="404040"/>
                          </a:solidFill>
                          <a:latin typeface="Arial"/>
                          <a:cs typeface="Arial"/>
                        </a:rPr>
                        <a:t>Pages of explanation, </a:t>
                      </a:r>
                      <a:r>
                        <a:rPr lang="en-US" sz="1600" b="1" dirty="0" smtClean="0">
                          <a:solidFill>
                            <a:srgbClr val="FF0000"/>
                          </a:solidFill>
                          <a:latin typeface="Arial"/>
                          <a:cs typeface="Arial"/>
                        </a:rPr>
                        <a:t>bewildering</a:t>
                      </a:r>
                      <a:r>
                        <a:rPr lang="en-US" sz="1600" dirty="0" smtClean="0">
                          <a:solidFill>
                            <a:srgbClr val="404040"/>
                          </a:solidFill>
                          <a:latin typeface="Arial"/>
                          <a:cs typeface="Arial"/>
                        </a:rPr>
                        <a:t> description, “foreign” language</a:t>
                      </a:r>
                      <a:endParaRPr lang="en-US" sz="1600" dirty="0">
                        <a:solidFill>
                          <a:srgbClr val="404040"/>
                        </a:solidFill>
                        <a:latin typeface="Arial"/>
                        <a:cs typeface="Arial"/>
                      </a:endParaRPr>
                    </a:p>
                  </a:txBody>
                  <a:tcPr/>
                </a:tc>
              </a:tr>
              <a:tr h="370840">
                <a:tc>
                  <a:txBody>
                    <a:bodyPr/>
                    <a:lstStyle/>
                    <a:p>
                      <a:pPr marL="0" marR="0" indent="0" algn="l" defTabSz="914237" rtl="0" eaLnBrk="1" fontAlgn="auto" latinLnBrk="0" hangingPunct="1">
                        <a:lnSpc>
                          <a:spcPct val="100000"/>
                        </a:lnSpc>
                        <a:spcBef>
                          <a:spcPts val="0"/>
                        </a:spcBef>
                        <a:spcAft>
                          <a:spcPts val="0"/>
                        </a:spcAft>
                        <a:buClrTx/>
                        <a:buSzTx/>
                        <a:buFontTx/>
                        <a:buNone/>
                        <a:tabLst/>
                        <a:defRPr/>
                      </a:pPr>
                      <a:r>
                        <a:rPr lang="en-US" sz="1600" b="1" dirty="0" smtClean="0">
                          <a:solidFill>
                            <a:srgbClr val="404040"/>
                          </a:solidFill>
                          <a:latin typeface="Arial"/>
                          <a:cs typeface="Arial"/>
                        </a:rPr>
                        <a:t>Guidance</a:t>
                      </a:r>
                      <a:r>
                        <a:rPr lang="en-US" sz="1600" dirty="0" smtClean="0">
                          <a:solidFill>
                            <a:srgbClr val="404040"/>
                          </a:solidFill>
                          <a:latin typeface="Arial"/>
                          <a:cs typeface="Arial"/>
                        </a:rPr>
                        <a:t>, when needed, throughout the process</a:t>
                      </a:r>
                    </a:p>
                  </a:txBody>
                  <a:tcPr/>
                </a:tc>
                <a:tc>
                  <a:txBody>
                    <a:bodyPr/>
                    <a:lstStyle/>
                    <a:p>
                      <a:pPr marL="0" marR="0" indent="0" algn="l" defTabSz="914237" rtl="0" eaLnBrk="1" fontAlgn="auto" latinLnBrk="0" hangingPunct="1">
                        <a:lnSpc>
                          <a:spcPct val="100000"/>
                        </a:lnSpc>
                        <a:spcBef>
                          <a:spcPts val="0"/>
                        </a:spcBef>
                        <a:spcAft>
                          <a:spcPts val="0"/>
                        </a:spcAft>
                        <a:buClrTx/>
                        <a:buSzTx/>
                        <a:buFontTx/>
                        <a:buNone/>
                        <a:tabLst/>
                        <a:defRPr/>
                      </a:pPr>
                      <a:r>
                        <a:rPr lang="en-US" sz="1600" dirty="0" smtClean="0">
                          <a:solidFill>
                            <a:srgbClr val="404040"/>
                          </a:solidFill>
                          <a:latin typeface="Arial"/>
                          <a:cs typeface="Arial"/>
                        </a:rPr>
                        <a:t>To navigate </a:t>
                      </a:r>
                      <a:r>
                        <a:rPr lang="en-US" sz="1600" b="1" dirty="0" smtClean="0">
                          <a:solidFill>
                            <a:srgbClr val="FF0000"/>
                          </a:solidFill>
                          <a:latin typeface="Arial"/>
                          <a:cs typeface="Arial"/>
                        </a:rPr>
                        <a:t>alone</a:t>
                      </a:r>
                      <a:r>
                        <a:rPr lang="en-US" sz="1600" dirty="0" smtClean="0">
                          <a:solidFill>
                            <a:srgbClr val="404040"/>
                          </a:solidFill>
                          <a:latin typeface="Arial"/>
                          <a:cs typeface="Arial"/>
                        </a:rPr>
                        <a:t> unless assistance is provided by company’s HR</a:t>
                      </a:r>
                    </a:p>
                  </a:txBody>
                  <a:tcPr/>
                </a:tc>
              </a:tr>
              <a:tr h="370840">
                <a:tc>
                  <a:txBody>
                    <a:bodyPr/>
                    <a:lstStyle/>
                    <a:p>
                      <a:r>
                        <a:rPr lang="en-US" sz="1600" dirty="0" smtClean="0">
                          <a:solidFill>
                            <a:srgbClr val="404040"/>
                          </a:solidFill>
                          <a:latin typeface="Arial"/>
                          <a:cs typeface="Arial"/>
                        </a:rPr>
                        <a:t>Communication expressing </a:t>
                      </a:r>
                      <a:r>
                        <a:rPr lang="en-US" sz="1600" b="1" dirty="0" smtClean="0">
                          <a:solidFill>
                            <a:srgbClr val="404040"/>
                          </a:solidFill>
                          <a:latin typeface="Arial"/>
                          <a:cs typeface="Arial"/>
                        </a:rPr>
                        <a:t>appreciation</a:t>
                      </a:r>
                      <a:r>
                        <a:rPr lang="en-US" sz="1600" dirty="0" smtClean="0">
                          <a:solidFill>
                            <a:srgbClr val="404040"/>
                          </a:solidFill>
                          <a:latin typeface="Arial"/>
                          <a:cs typeface="Arial"/>
                        </a:rPr>
                        <a:t> from insurer</a:t>
                      </a:r>
                      <a:endParaRPr lang="en-US" sz="1600" dirty="0">
                        <a:solidFill>
                          <a:srgbClr val="404040"/>
                        </a:solidFill>
                        <a:latin typeface="Arial"/>
                        <a:cs typeface="Arial"/>
                      </a:endParaRPr>
                    </a:p>
                  </a:txBody>
                  <a:tcPr/>
                </a:tc>
                <a:tc>
                  <a:txBody>
                    <a:bodyPr/>
                    <a:lstStyle/>
                    <a:p>
                      <a:pPr marL="0" marR="0" indent="0" algn="l" defTabSz="914237"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Arial"/>
                          <a:cs typeface="Arial"/>
                        </a:rPr>
                        <a:t>Inundated</a:t>
                      </a:r>
                      <a:r>
                        <a:rPr lang="en-US" sz="1600" dirty="0" smtClean="0">
                          <a:solidFill>
                            <a:srgbClr val="404040"/>
                          </a:solidFill>
                          <a:latin typeface="Arial"/>
                          <a:cs typeface="Arial"/>
                        </a:rPr>
                        <a:t> with insurance information, not necessarily appreciation</a:t>
                      </a:r>
                      <a:endParaRPr lang="en-US" sz="1600" dirty="0">
                        <a:solidFill>
                          <a:srgbClr val="404040"/>
                        </a:solidFill>
                        <a:latin typeface="Arial"/>
                        <a:cs typeface="Arial"/>
                      </a:endParaRPr>
                    </a:p>
                  </a:txBody>
                  <a:tcPr/>
                </a:tc>
              </a:tr>
              <a:tr h="396240">
                <a:tc>
                  <a:txBody>
                    <a:bodyPr/>
                    <a:lstStyle/>
                    <a:p>
                      <a:r>
                        <a:rPr lang="en-US" sz="1600" dirty="0" smtClean="0">
                          <a:solidFill>
                            <a:srgbClr val="404040"/>
                          </a:solidFill>
                          <a:latin typeface="Arial"/>
                          <a:cs typeface="Arial"/>
                        </a:rPr>
                        <a:t>An</a:t>
                      </a:r>
                      <a:r>
                        <a:rPr lang="en-US" sz="1600" baseline="0" dirty="0" smtClean="0">
                          <a:solidFill>
                            <a:srgbClr val="404040"/>
                          </a:solidFill>
                          <a:latin typeface="Arial"/>
                          <a:cs typeface="Arial"/>
                        </a:rPr>
                        <a:t> </a:t>
                      </a:r>
                      <a:r>
                        <a:rPr lang="en-US" sz="1600" b="1" baseline="0" dirty="0" smtClean="0">
                          <a:solidFill>
                            <a:srgbClr val="404040"/>
                          </a:solidFill>
                          <a:latin typeface="Arial"/>
                          <a:cs typeface="Arial"/>
                        </a:rPr>
                        <a:t>invitation to connect </a:t>
                      </a:r>
                      <a:r>
                        <a:rPr lang="en-US" sz="1600" baseline="0" dirty="0" smtClean="0">
                          <a:solidFill>
                            <a:srgbClr val="404040"/>
                          </a:solidFill>
                          <a:latin typeface="Arial"/>
                          <a:cs typeface="Arial"/>
                        </a:rPr>
                        <a:t>with an insurer who cares</a:t>
                      </a:r>
                      <a:endParaRPr lang="en-US" sz="1600" dirty="0">
                        <a:solidFill>
                          <a:srgbClr val="404040"/>
                        </a:solidFill>
                        <a:latin typeface="Arial"/>
                        <a:cs typeface="Arial"/>
                      </a:endParaRPr>
                    </a:p>
                  </a:txBody>
                  <a:tcPr/>
                </a:tc>
                <a:tc>
                  <a:txBody>
                    <a:bodyPr/>
                    <a:lstStyle/>
                    <a:p>
                      <a:r>
                        <a:rPr lang="en-US" sz="1600" dirty="0" smtClean="0">
                          <a:solidFill>
                            <a:srgbClr val="404040"/>
                          </a:solidFill>
                          <a:latin typeface="Arial"/>
                          <a:cs typeface="Arial"/>
                        </a:rPr>
                        <a:t>The feeling there’s no use to reach out; </a:t>
                      </a:r>
                      <a:r>
                        <a:rPr lang="en-US" sz="1600" b="1" dirty="0" smtClean="0">
                          <a:solidFill>
                            <a:srgbClr val="FF0000"/>
                          </a:solidFill>
                          <a:latin typeface="Arial"/>
                          <a:cs typeface="Arial"/>
                        </a:rPr>
                        <a:t>no help is to</a:t>
                      </a:r>
                      <a:r>
                        <a:rPr lang="en-US" sz="1600" b="1" baseline="0" dirty="0" smtClean="0">
                          <a:solidFill>
                            <a:srgbClr val="FF0000"/>
                          </a:solidFill>
                          <a:latin typeface="Arial"/>
                          <a:cs typeface="Arial"/>
                        </a:rPr>
                        <a:t> be had</a:t>
                      </a:r>
                    </a:p>
                  </a:txBody>
                  <a:tcPr/>
                </a:tc>
              </a:tr>
              <a:tr h="396240">
                <a:tc>
                  <a:txBody>
                    <a:bodyPr/>
                    <a:lstStyle/>
                    <a:p>
                      <a:r>
                        <a:rPr lang="en-US" sz="1600" b="1" dirty="0" smtClean="0">
                          <a:solidFill>
                            <a:srgbClr val="404040"/>
                          </a:solidFill>
                          <a:latin typeface="Arial"/>
                          <a:cs typeface="Arial"/>
                        </a:rPr>
                        <a:t>Stress-relief</a:t>
                      </a:r>
                      <a:endParaRPr lang="en-US" sz="1600" b="1" dirty="0">
                        <a:solidFill>
                          <a:srgbClr val="404040"/>
                        </a:solidFill>
                        <a:latin typeface="Arial"/>
                        <a:cs typeface="Arial"/>
                      </a:endParaRPr>
                    </a:p>
                  </a:txBody>
                  <a:tcPr/>
                </a:tc>
                <a:tc>
                  <a:txBody>
                    <a:bodyPr/>
                    <a:lstStyle/>
                    <a:p>
                      <a:r>
                        <a:rPr lang="en-US" sz="1600" b="1" baseline="0" dirty="0" smtClean="0">
                          <a:solidFill>
                            <a:srgbClr val="FF0000"/>
                          </a:solidFill>
                          <a:latin typeface="Arial"/>
                          <a:cs typeface="Arial"/>
                        </a:rPr>
                        <a:t>STRESS</a:t>
                      </a:r>
                    </a:p>
                  </a:txBody>
                  <a:tcPr/>
                </a:tc>
              </a:tr>
            </a:tbl>
          </a:graphicData>
        </a:graphic>
      </p:graphicFrame>
    </p:spTree>
    <p:extLst>
      <p:ext uri="{BB962C8B-B14F-4D97-AF65-F5344CB8AC3E}">
        <p14:creationId xmlns:p14="http://schemas.microsoft.com/office/powerpoint/2010/main" val="268622469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27" y="365760"/>
            <a:ext cx="8610600" cy="685800"/>
          </a:xfrm>
        </p:spPr>
        <p:txBody>
          <a:bodyPr>
            <a:normAutofit/>
          </a:bodyPr>
          <a:lstStyle/>
          <a:p>
            <a:pPr algn="ctr"/>
            <a:r>
              <a:rPr lang="en-US" sz="3200" b="1" dirty="0" smtClean="0">
                <a:solidFill>
                  <a:srgbClr val="0079C1"/>
                </a:solidFill>
                <a:latin typeface="Arial"/>
                <a:cs typeface="Arial"/>
              </a:rPr>
              <a:t>CoreSource Connect 2.0</a:t>
            </a:r>
            <a:endParaRPr lang="en-US" sz="3200" b="1" dirty="0">
              <a:solidFill>
                <a:srgbClr val="0079C1"/>
              </a:solidFill>
              <a:latin typeface="Arial"/>
              <a:cs typeface="Arial"/>
            </a:endParaRPr>
          </a:p>
        </p:txBody>
      </p:sp>
      <p:sp>
        <p:nvSpPr>
          <p:cNvPr id="5" name="TextBox 4"/>
          <p:cNvSpPr txBox="1"/>
          <p:nvPr/>
        </p:nvSpPr>
        <p:spPr>
          <a:xfrm>
            <a:off x="282213" y="966657"/>
            <a:ext cx="8666295" cy="369332"/>
          </a:xfrm>
          <a:prstGeom prst="rect">
            <a:avLst/>
          </a:prstGeom>
          <a:noFill/>
        </p:spPr>
        <p:txBody>
          <a:bodyPr wrap="square" rtlCol="0">
            <a:spAutoFit/>
          </a:bodyPr>
          <a:lstStyle/>
          <a:p>
            <a:pPr algn="ctr"/>
            <a:r>
              <a:rPr lang="en-US" b="1" dirty="0" smtClean="0">
                <a:solidFill>
                  <a:srgbClr val="404040"/>
                </a:solidFill>
                <a:latin typeface="Arial"/>
                <a:cs typeface="Arial"/>
              </a:rPr>
              <a:t>Guiding Member </a:t>
            </a:r>
            <a:r>
              <a:rPr lang="en-US" b="1" dirty="0">
                <a:solidFill>
                  <a:srgbClr val="404040"/>
                </a:solidFill>
                <a:latin typeface="Arial"/>
                <a:cs typeface="Arial"/>
              </a:rPr>
              <a:t>Choices &amp; </a:t>
            </a:r>
            <a:r>
              <a:rPr lang="en-US" b="1" dirty="0" smtClean="0">
                <a:solidFill>
                  <a:srgbClr val="404040"/>
                </a:solidFill>
                <a:latin typeface="Arial"/>
                <a:cs typeface="Arial"/>
              </a:rPr>
              <a:t>Advocating To Optimize Benefit Utilization</a:t>
            </a:r>
            <a:endParaRPr lang="en-US" b="1" dirty="0">
              <a:solidFill>
                <a:srgbClr val="404040"/>
              </a:solidFill>
              <a:latin typeface="Arial"/>
              <a:cs typeface="Arial"/>
            </a:endParaRPr>
          </a:p>
        </p:txBody>
      </p:sp>
      <p:sp>
        <p:nvSpPr>
          <p:cNvPr id="14" name="AutoShape 4" descr="Image result for Picture of a person using cell phone"/>
          <p:cNvSpPr>
            <a:spLocks noChangeAspect="1" noChangeArrowheads="1"/>
          </p:cNvSpPr>
          <p:nvPr/>
        </p:nvSpPr>
        <p:spPr bwMode="auto">
          <a:xfrm>
            <a:off x="-31750" y="-136525"/>
            <a:ext cx="170497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3" name="Group 2"/>
          <p:cNvGrpSpPr/>
          <p:nvPr/>
        </p:nvGrpSpPr>
        <p:grpSpPr>
          <a:xfrm>
            <a:off x="280008" y="1503956"/>
            <a:ext cx="2822134" cy="3817593"/>
            <a:chOff x="280008" y="1503956"/>
            <a:chExt cx="2822134" cy="3817593"/>
          </a:xfrm>
        </p:grpSpPr>
        <p:sp>
          <p:nvSpPr>
            <p:cNvPr id="6" name="TextBox 5"/>
            <p:cNvSpPr txBox="1"/>
            <p:nvPr/>
          </p:nvSpPr>
          <p:spPr>
            <a:xfrm>
              <a:off x="1264305" y="1503956"/>
              <a:ext cx="851026" cy="369332"/>
            </a:xfrm>
            <a:prstGeom prst="rect">
              <a:avLst/>
            </a:prstGeom>
            <a:noFill/>
          </p:spPr>
          <p:txBody>
            <a:bodyPr wrap="square" rtlCol="0">
              <a:spAutoFit/>
            </a:bodyPr>
            <a:lstStyle/>
            <a:p>
              <a:r>
                <a:rPr lang="en-US" b="1" dirty="0" smtClean="0">
                  <a:solidFill>
                    <a:srgbClr val="404040"/>
                  </a:solidFill>
                  <a:latin typeface="Arial"/>
                  <a:cs typeface="Arial"/>
                </a:rPr>
                <a:t>Today</a:t>
              </a:r>
              <a:endParaRPr lang="en-US" sz="1400" b="1" dirty="0">
                <a:solidFill>
                  <a:srgbClr val="404040"/>
                </a:solidFill>
                <a:latin typeface="Arial"/>
                <a:cs typeface="Arial"/>
              </a:endParaRPr>
            </a:p>
          </p:txBody>
        </p:sp>
        <p:sp>
          <p:nvSpPr>
            <p:cNvPr id="12" name="TextBox 11"/>
            <p:cNvSpPr txBox="1"/>
            <p:nvPr/>
          </p:nvSpPr>
          <p:spPr>
            <a:xfrm>
              <a:off x="280008" y="3197891"/>
              <a:ext cx="2822134" cy="21236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24/7 coverage for all benefits questions</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Includes all  of the client’s benefit services and products</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True advocacy is driven by member request but low frequency</a:t>
              </a:r>
            </a:p>
            <a:p>
              <a:pPr marL="285750" indent="-285750">
                <a:buFont typeface="Arial" panose="020B0604020202020204" pitchFamily="34" charset="0"/>
                <a:buChar char="•"/>
              </a:pPr>
              <a:r>
                <a:rPr lang="en-US" sz="1300" dirty="0" smtClean="0">
                  <a:solidFill>
                    <a:srgbClr val="404040"/>
                  </a:solidFill>
                  <a:latin typeface="Arial"/>
                  <a:cs typeface="Arial"/>
                </a:rPr>
                <a:t>Limited ability to navigate members </a:t>
              </a:r>
              <a:endParaRPr lang="en-US" sz="1300" dirty="0">
                <a:solidFill>
                  <a:srgbClr val="404040"/>
                </a:solidFill>
                <a:latin typeface="Arial"/>
                <a:cs typeface="Arial"/>
              </a:endParaRPr>
            </a:p>
          </p:txBody>
        </p:sp>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156" y="1898608"/>
              <a:ext cx="1769521" cy="1177535"/>
            </a:xfrm>
            <a:prstGeom prst="rect">
              <a:avLst/>
            </a:prstGeom>
          </p:spPr>
        </p:pic>
      </p:grpSp>
      <p:grpSp>
        <p:nvGrpSpPr>
          <p:cNvPr id="9" name="Group 8"/>
          <p:cNvGrpSpPr/>
          <p:nvPr/>
        </p:nvGrpSpPr>
        <p:grpSpPr>
          <a:xfrm>
            <a:off x="3280729" y="1481540"/>
            <a:ext cx="5583263" cy="4348843"/>
            <a:chOff x="3280729" y="1481540"/>
            <a:chExt cx="5583263" cy="4348843"/>
          </a:xfrm>
        </p:grpSpPr>
        <p:grpSp>
          <p:nvGrpSpPr>
            <p:cNvPr id="7" name="Group 6"/>
            <p:cNvGrpSpPr/>
            <p:nvPr/>
          </p:nvGrpSpPr>
          <p:grpSpPr>
            <a:xfrm>
              <a:off x="3537218" y="1502820"/>
              <a:ext cx="5326774" cy="4327563"/>
              <a:chOff x="3537218" y="1502820"/>
              <a:chExt cx="5326774" cy="4327563"/>
            </a:xfrm>
          </p:grpSpPr>
          <p:sp>
            <p:nvSpPr>
              <p:cNvPr id="16" name="TextBox 15"/>
              <p:cNvSpPr txBox="1"/>
              <p:nvPr/>
            </p:nvSpPr>
            <p:spPr>
              <a:xfrm>
                <a:off x="4435811" y="1502820"/>
                <a:ext cx="1076899" cy="369332"/>
              </a:xfrm>
              <a:prstGeom prst="rect">
                <a:avLst/>
              </a:prstGeom>
              <a:noFill/>
            </p:spPr>
            <p:txBody>
              <a:bodyPr wrap="square" rtlCol="0">
                <a:spAutoFit/>
              </a:bodyPr>
              <a:lstStyle/>
              <a:p>
                <a:pPr algn="ctr"/>
                <a:r>
                  <a:rPr lang="en-US" b="1" dirty="0" smtClean="0">
                    <a:solidFill>
                      <a:srgbClr val="404040"/>
                    </a:solidFill>
                    <a:latin typeface="Arial"/>
                    <a:cs typeface="Arial"/>
                  </a:rPr>
                  <a:t>Future</a:t>
                </a:r>
                <a:endParaRPr lang="en-US" b="1" dirty="0">
                  <a:solidFill>
                    <a:srgbClr val="404040"/>
                  </a:solidFill>
                  <a:latin typeface="Arial"/>
                  <a:cs typeface="Aria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8966" y="1890621"/>
                <a:ext cx="1974547" cy="1173871"/>
              </a:xfrm>
              <a:prstGeom prst="rect">
                <a:avLst/>
              </a:prstGeom>
            </p:spPr>
          </p:pic>
          <p:sp>
            <p:nvSpPr>
              <p:cNvPr id="31" name="TextBox 30"/>
              <p:cNvSpPr txBox="1"/>
              <p:nvPr/>
            </p:nvSpPr>
            <p:spPr>
              <a:xfrm>
                <a:off x="3537218" y="1921621"/>
                <a:ext cx="5326774" cy="3908762"/>
              </a:xfrm>
              <a:prstGeom prst="rect">
                <a:avLst/>
              </a:prstGeom>
              <a:noFill/>
            </p:spPr>
            <p:txBody>
              <a:bodyPr wrap="square" numCol="2" spcCol="137160" rtlCol="0">
                <a:spAutoFit/>
              </a:bodyPr>
              <a:lstStyle/>
              <a:p>
                <a:pPr marL="285750" indent="-285750">
                  <a:buFont typeface="Arial" panose="020B0604020202020204" pitchFamily="34" charset="0"/>
                  <a:buChar char="•"/>
                </a:pPr>
                <a:endParaRPr lang="en-US" sz="1300" dirty="0" smtClean="0">
                  <a:solidFill>
                    <a:srgbClr val="404040"/>
                  </a:solidFill>
                  <a:latin typeface="Arial"/>
                  <a:cs typeface="Arial"/>
                </a:endParaRPr>
              </a:p>
              <a:p>
                <a:pPr marL="285750" indent="-285750">
                  <a:buFont typeface="Arial" panose="020B0604020202020204" pitchFamily="34" charset="0"/>
                  <a:buChar char="•"/>
                </a:pPr>
                <a:endParaRPr lang="en-US" sz="1300" dirty="0">
                  <a:solidFill>
                    <a:srgbClr val="404040"/>
                  </a:solidFill>
                  <a:latin typeface="Arial"/>
                  <a:cs typeface="Arial"/>
                </a:endParaRPr>
              </a:p>
              <a:p>
                <a:pPr marL="285750" indent="-285750">
                  <a:buFont typeface="Arial" panose="020B0604020202020204" pitchFamily="34" charset="0"/>
                  <a:buChar char="•"/>
                </a:pPr>
                <a:endParaRPr lang="en-US" sz="1300" dirty="0" smtClean="0">
                  <a:solidFill>
                    <a:srgbClr val="404040"/>
                  </a:solidFill>
                  <a:latin typeface="Arial"/>
                  <a:cs typeface="Arial"/>
                </a:endParaRPr>
              </a:p>
              <a:p>
                <a:endParaRPr lang="en-US" sz="1300" dirty="0">
                  <a:solidFill>
                    <a:srgbClr val="404040"/>
                  </a:solidFill>
                  <a:latin typeface="Arial"/>
                  <a:cs typeface="Arial"/>
                </a:endParaRPr>
              </a:p>
              <a:p>
                <a:pPr marL="285750" indent="-285750">
                  <a:buFont typeface="Arial" panose="020B0604020202020204" pitchFamily="34" charset="0"/>
                  <a:buChar char="•"/>
                </a:pPr>
                <a:endParaRPr lang="en-US" sz="1300" dirty="0" smtClean="0">
                  <a:solidFill>
                    <a:srgbClr val="404040"/>
                  </a:solidFill>
                  <a:latin typeface="Arial"/>
                  <a:cs typeface="Arial"/>
                </a:endParaRPr>
              </a:p>
              <a:p>
                <a:pPr marL="285750" indent="-285750">
                  <a:buFont typeface="Arial" panose="020B0604020202020204" pitchFamily="34" charset="0"/>
                  <a:buChar char="•"/>
                </a:pPr>
                <a:endParaRPr lang="en-US" sz="1300" dirty="0">
                  <a:solidFill>
                    <a:srgbClr val="404040"/>
                  </a:solidFill>
                  <a:latin typeface="Arial"/>
                  <a:cs typeface="Arial"/>
                </a:endParaRP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Lead with members’ need to limit financial risk and surprises</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Proactive </a:t>
                </a:r>
                <a:r>
                  <a:rPr lang="en-US" sz="1300" dirty="0">
                    <a:solidFill>
                      <a:srgbClr val="404040"/>
                    </a:solidFill>
                    <a:latin typeface="Arial"/>
                    <a:cs typeface="Arial"/>
                  </a:rPr>
                  <a:t>via predictive analytics</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Assemble best in class tools and products and bundle with Connect-- Healthcare Bluebook, Teladoc, etc.  </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Personalized </a:t>
                </a:r>
                <a:r>
                  <a:rPr lang="en-US" sz="1300" dirty="0">
                    <a:solidFill>
                      <a:srgbClr val="404040"/>
                    </a:solidFill>
                    <a:latin typeface="Arial"/>
                    <a:cs typeface="Arial"/>
                  </a:rPr>
                  <a:t>outreach—”Scott here is a list of great Imaging Centers for your MRI” </a:t>
                </a:r>
              </a:p>
              <a:p>
                <a:pPr marL="285750" indent="-285750">
                  <a:spcAft>
                    <a:spcPts val="600"/>
                  </a:spcAft>
                  <a:buFont typeface="Arial" panose="020B0604020202020204" pitchFamily="34" charset="0"/>
                  <a:buChar char="•"/>
                </a:pPr>
                <a:r>
                  <a:rPr lang="en-US" sz="1300" dirty="0">
                    <a:solidFill>
                      <a:srgbClr val="404040"/>
                    </a:solidFill>
                    <a:latin typeface="Arial"/>
                    <a:cs typeface="Arial"/>
                  </a:rPr>
                  <a:t>Intercept inbound calls with CRM notations</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Data </a:t>
                </a:r>
                <a:r>
                  <a:rPr lang="en-US" sz="1300" dirty="0">
                    <a:solidFill>
                      <a:srgbClr val="404040"/>
                    </a:solidFill>
                    <a:latin typeface="Arial"/>
                    <a:cs typeface="Arial"/>
                  </a:rPr>
                  <a:t>mining </a:t>
                </a:r>
                <a:r>
                  <a:rPr lang="en-US" sz="1300" dirty="0" smtClean="0">
                    <a:solidFill>
                      <a:srgbClr val="404040"/>
                    </a:solidFill>
                    <a:latin typeface="Arial"/>
                    <a:cs typeface="Arial"/>
                  </a:rPr>
                  <a:t>for </a:t>
                </a:r>
                <a:r>
                  <a:rPr lang="en-US" sz="1300" dirty="0">
                    <a:solidFill>
                      <a:srgbClr val="404040"/>
                    </a:solidFill>
                    <a:latin typeface="Arial"/>
                    <a:cs typeface="Arial"/>
                  </a:rPr>
                  <a:t>the top </a:t>
                </a:r>
                <a:r>
                  <a:rPr lang="en-US" sz="1300" dirty="0" smtClean="0">
                    <a:solidFill>
                      <a:srgbClr val="404040"/>
                    </a:solidFill>
                    <a:latin typeface="Arial"/>
                    <a:cs typeface="Arial"/>
                  </a:rPr>
                  <a:t>cost </a:t>
                </a:r>
                <a:r>
                  <a:rPr lang="en-US" sz="1300" dirty="0">
                    <a:solidFill>
                      <a:srgbClr val="404040"/>
                    </a:solidFill>
                    <a:latin typeface="Arial"/>
                    <a:cs typeface="Arial"/>
                  </a:rPr>
                  <a:t>drivers for each client </a:t>
                </a:r>
                <a:r>
                  <a:rPr lang="en-US" sz="1300" dirty="0" smtClean="0">
                    <a:solidFill>
                      <a:srgbClr val="404040"/>
                    </a:solidFill>
                    <a:latin typeface="Arial"/>
                    <a:cs typeface="Arial"/>
                  </a:rPr>
                  <a:t>(e.g.-</a:t>
                </a:r>
                <a:r>
                  <a:rPr lang="en-US" sz="1300" dirty="0">
                    <a:solidFill>
                      <a:srgbClr val="404040"/>
                    </a:solidFill>
                    <a:latin typeface="Arial"/>
                    <a:cs typeface="Arial"/>
                  </a:rPr>
                  <a:t>gaps in care, ER use</a:t>
                </a:r>
                <a:r>
                  <a:rPr lang="en-US" sz="1300" dirty="0" smtClean="0">
                    <a:solidFill>
                      <a:srgbClr val="404040"/>
                    </a:solidFill>
                    <a:latin typeface="Arial"/>
                    <a:cs typeface="Arial"/>
                  </a:rPr>
                  <a:t>) and consultative approach about all the levers to address</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Data analytics aid effectiveness and deliver strong employer ROI</a:t>
                </a:r>
                <a:endParaRPr lang="en-US" sz="1300" dirty="0">
                  <a:solidFill>
                    <a:srgbClr val="404040"/>
                  </a:solidFill>
                  <a:latin typeface="Arial"/>
                  <a:cs typeface="Arial"/>
                </a:endParaRPr>
              </a:p>
              <a:p>
                <a:pPr marL="285750" indent="-285750">
                  <a:buFont typeface="Arial" panose="020B0604020202020204" pitchFamily="34" charset="0"/>
                  <a:buChar char="•"/>
                </a:pPr>
                <a:r>
                  <a:rPr lang="en-US" sz="1300" dirty="0" smtClean="0">
                    <a:solidFill>
                      <a:srgbClr val="404040"/>
                    </a:solidFill>
                    <a:latin typeface="Arial"/>
                    <a:cs typeface="Arial"/>
                  </a:rPr>
                  <a:t>Integrated</a:t>
                </a:r>
                <a:endParaRPr lang="en-US" sz="1300" dirty="0">
                  <a:solidFill>
                    <a:srgbClr val="404040"/>
                  </a:solidFill>
                  <a:latin typeface="Arial"/>
                  <a:cs typeface="Arial"/>
                </a:endParaRPr>
              </a:p>
            </p:txBody>
          </p:sp>
        </p:grpSp>
        <p:cxnSp>
          <p:nvCxnSpPr>
            <p:cNvPr id="8" name="Straight Connector 7"/>
            <p:cNvCxnSpPr/>
            <p:nvPr/>
          </p:nvCxnSpPr>
          <p:spPr>
            <a:xfrm>
              <a:off x="3280729" y="1481540"/>
              <a:ext cx="0" cy="4280003"/>
            </a:xfrm>
            <a:prstGeom prst="line">
              <a:avLst/>
            </a:prstGeom>
            <a:ln w="12700" cmpd="sng">
              <a:solidFill>
                <a:srgbClr val="0079C1"/>
              </a:solidFill>
              <a:prstDash val="soli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906254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 descr="Image result for Picture of a person using cell phone"/>
          <p:cNvSpPr>
            <a:spLocks noChangeAspect="1" noChangeArrowheads="1"/>
          </p:cNvSpPr>
          <p:nvPr/>
        </p:nvSpPr>
        <p:spPr bwMode="auto">
          <a:xfrm>
            <a:off x="-31750" y="-136525"/>
            <a:ext cx="170497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2" name="Group 1"/>
          <p:cNvGrpSpPr/>
          <p:nvPr/>
        </p:nvGrpSpPr>
        <p:grpSpPr>
          <a:xfrm>
            <a:off x="283465" y="1487287"/>
            <a:ext cx="2825496" cy="4118071"/>
            <a:chOff x="283465" y="1487287"/>
            <a:chExt cx="2825496" cy="4118071"/>
          </a:xfrm>
        </p:grpSpPr>
        <p:sp>
          <p:nvSpPr>
            <p:cNvPr id="29" name="TextBox 28"/>
            <p:cNvSpPr txBox="1"/>
            <p:nvPr/>
          </p:nvSpPr>
          <p:spPr>
            <a:xfrm>
              <a:off x="1262933" y="1487287"/>
              <a:ext cx="851026" cy="369332"/>
            </a:xfrm>
            <a:prstGeom prst="rect">
              <a:avLst/>
            </a:prstGeom>
            <a:noFill/>
          </p:spPr>
          <p:txBody>
            <a:bodyPr wrap="square" rtlCol="0">
              <a:spAutoFit/>
            </a:bodyPr>
            <a:lstStyle/>
            <a:p>
              <a:r>
                <a:rPr lang="en-US" b="1" dirty="0" smtClean="0">
                  <a:solidFill>
                    <a:srgbClr val="404040"/>
                  </a:solidFill>
                  <a:latin typeface="Arial"/>
                  <a:cs typeface="Arial"/>
                </a:rPr>
                <a:t>Today</a:t>
              </a:r>
              <a:endParaRPr lang="en-US" b="1" dirty="0">
                <a:solidFill>
                  <a:srgbClr val="404040"/>
                </a:solidFill>
                <a:latin typeface="Arial"/>
                <a:cs typeface="Arial"/>
              </a:endParaRPr>
            </a:p>
          </p:txBody>
        </p:sp>
        <p:sp>
          <p:nvSpPr>
            <p:cNvPr id="24" name="TextBox 23"/>
            <p:cNvSpPr txBox="1"/>
            <p:nvPr/>
          </p:nvSpPr>
          <p:spPr>
            <a:xfrm>
              <a:off x="283465" y="1881262"/>
              <a:ext cx="2825496" cy="3724096"/>
            </a:xfrm>
            <a:prstGeom prst="rect">
              <a:avLst/>
            </a:prstGeom>
            <a:noFill/>
          </p:spPr>
          <p:txBody>
            <a:bodyPr wrap="square" numCol="1" spcCol="137160" rtlCol="0">
              <a:spAutoFit/>
            </a:bodyPr>
            <a:lstStyle/>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Tough </a:t>
              </a:r>
              <a:r>
                <a:rPr lang="en-US" sz="1300" dirty="0">
                  <a:solidFill>
                    <a:srgbClr val="404040"/>
                  </a:solidFill>
                  <a:latin typeface="Arial"/>
                  <a:cs typeface="Arial"/>
                </a:rPr>
                <a:t>to </a:t>
              </a:r>
              <a:r>
                <a:rPr lang="en-US" sz="1300" dirty="0" smtClean="0">
                  <a:solidFill>
                    <a:srgbClr val="404040"/>
                  </a:solidFill>
                  <a:latin typeface="Arial"/>
                  <a:cs typeface="Arial"/>
                </a:rPr>
                <a:t>reach members—telephonic intensive </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Engagement is too low</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Generally only focus on the highest risk members – 10% to 15%</a:t>
              </a:r>
              <a:endParaRPr lang="en-US" sz="1300" dirty="0">
                <a:solidFill>
                  <a:srgbClr val="404040"/>
                </a:solidFill>
                <a:latin typeface="Arial"/>
                <a:cs typeface="Arial"/>
              </a:endParaRP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Employer ROI is clear but needs to be improved </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Current </a:t>
              </a:r>
              <a:r>
                <a:rPr lang="en-US" sz="1300" i="1" dirty="0" smtClean="0">
                  <a:solidFill>
                    <a:srgbClr val="404040"/>
                  </a:solidFill>
                  <a:latin typeface="Arial"/>
                  <a:cs typeface="Arial"/>
                </a:rPr>
                <a:t>Your</a:t>
              </a:r>
              <a:r>
                <a:rPr lang="en-US" sz="1300" dirty="0" smtClean="0">
                  <a:solidFill>
                    <a:srgbClr val="404040"/>
                  </a:solidFill>
                  <a:latin typeface="Arial"/>
                  <a:cs typeface="Arial"/>
                </a:rPr>
                <a:t>Care results:</a:t>
              </a:r>
              <a:r>
                <a:rPr lang="en-US" sz="1300" i="1" dirty="0" smtClean="0">
                  <a:solidFill>
                    <a:srgbClr val="404040"/>
                  </a:solidFill>
                  <a:latin typeface="Arial"/>
                  <a:cs typeface="Arial"/>
                </a:rPr>
                <a:t> </a:t>
              </a:r>
            </a:p>
            <a:p>
              <a:pPr marL="557784" lvl="1" indent="-285750">
                <a:spcAft>
                  <a:spcPts val="600"/>
                </a:spcAft>
                <a:buFont typeface="Courier New"/>
                <a:buChar char="o"/>
              </a:pPr>
              <a:r>
                <a:rPr lang="en-US" sz="1300" i="1" dirty="0">
                  <a:solidFill>
                    <a:srgbClr val="404040"/>
                  </a:solidFill>
                  <a:latin typeface="Arial"/>
                  <a:cs typeface="Arial"/>
                </a:rPr>
                <a:t>6% lower costs</a:t>
              </a:r>
            </a:p>
            <a:p>
              <a:pPr marL="557784" lvl="1" indent="-283464">
                <a:spcAft>
                  <a:spcPts val="600"/>
                </a:spcAft>
                <a:buFont typeface="Courier New"/>
                <a:buChar char="o"/>
              </a:pPr>
              <a:r>
                <a:rPr lang="en-US" sz="1300" i="1" dirty="0">
                  <a:solidFill>
                    <a:srgbClr val="404040"/>
                  </a:solidFill>
                  <a:latin typeface="Arial"/>
                  <a:cs typeface="Arial"/>
                </a:rPr>
                <a:t>12% Lower Hospital Admissions</a:t>
              </a:r>
            </a:p>
            <a:p>
              <a:pPr marL="557784" lvl="1" indent="-285750">
                <a:spcAft>
                  <a:spcPts val="600"/>
                </a:spcAft>
                <a:buFont typeface="Courier New"/>
                <a:buChar char="o"/>
              </a:pPr>
              <a:r>
                <a:rPr lang="en-US" sz="1300" i="1" dirty="0">
                  <a:solidFill>
                    <a:srgbClr val="404040"/>
                  </a:solidFill>
                  <a:latin typeface="Arial"/>
                  <a:cs typeface="Arial"/>
                </a:rPr>
                <a:t>14% Lower ER Visits</a:t>
              </a:r>
            </a:p>
            <a:p>
              <a:pPr marL="557784" lvl="1" indent="-285750">
                <a:buFont typeface="Courier New"/>
                <a:buChar char="o"/>
              </a:pPr>
              <a:r>
                <a:rPr lang="en-US" sz="1300" i="1" dirty="0">
                  <a:solidFill>
                    <a:srgbClr val="404040"/>
                  </a:solidFill>
                  <a:latin typeface="Arial"/>
                  <a:cs typeface="Arial"/>
                </a:rPr>
                <a:t>14% Higher Rx </a:t>
              </a:r>
              <a:r>
                <a:rPr lang="en-US" sz="1300" i="1" dirty="0" smtClean="0">
                  <a:solidFill>
                    <a:srgbClr val="404040"/>
                  </a:solidFill>
                  <a:latin typeface="Arial"/>
                  <a:cs typeface="Arial"/>
                </a:rPr>
                <a:t>Fill</a:t>
              </a:r>
            </a:p>
            <a:p>
              <a:pPr>
                <a:spcAft>
                  <a:spcPts val="600"/>
                </a:spcAft>
              </a:pPr>
              <a:endParaRPr lang="en-US" sz="1400" i="1" dirty="0">
                <a:solidFill>
                  <a:srgbClr val="404040"/>
                </a:solidFill>
                <a:latin typeface="Arial"/>
                <a:cs typeface="Arial"/>
              </a:endParaRPr>
            </a:p>
          </p:txBody>
        </p:sp>
      </p:grpSp>
      <p:sp>
        <p:nvSpPr>
          <p:cNvPr id="15" name="Title 1"/>
          <p:cNvSpPr>
            <a:spLocks noGrp="1"/>
          </p:cNvSpPr>
          <p:nvPr>
            <p:ph type="title"/>
          </p:nvPr>
        </p:nvSpPr>
        <p:spPr>
          <a:xfrm>
            <a:off x="173027" y="365760"/>
            <a:ext cx="8610600" cy="685800"/>
          </a:xfrm>
        </p:spPr>
        <p:txBody>
          <a:bodyPr>
            <a:normAutofit/>
          </a:bodyPr>
          <a:lstStyle/>
          <a:p>
            <a:pPr algn="ctr"/>
            <a:r>
              <a:rPr lang="en-US" sz="3200" b="1" dirty="0" smtClean="0">
                <a:solidFill>
                  <a:srgbClr val="0079C1"/>
                </a:solidFill>
                <a:latin typeface="Arial"/>
                <a:cs typeface="Arial"/>
              </a:rPr>
              <a:t>CoreSource </a:t>
            </a:r>
            <a:r>
              <a:rPr lang="en-US" sz="3200" b="1" i="1" dirty="0" smtClean="0">
                <a:solidFill>
                  <a:srgbClr val="0079C1"/>
                </a:solidFill>
                <a:latin typeface="Arial"/>
                <a:cs typeface="Arial"/>
              </a:rPr>
              <a:t>Your</a:t>
            </a:r>
            <a:r>
              <a:rPr lang="en-US" sz="3200" b="1" dirty="0" smtClean="0">
                <a:solidFill>
                  <a:srgbClr val="0079C1"/>
                </a:solidFill>
                <a:latin typeface="Arial"/>
                <a:cs typeface="Arial"/>
              </a:rPr>
              <a:t>Care 2.0</a:t>
            </a:r>
            <a:endParaRPr lang="en-US" sz="3200" b="1" dirty="0">
              <a:solidFill>
                <a:srgbClr val="0079C1"/>
              </a:solidFill>
              <a:latin typeface="Arial"/>
              <a:cs typeface="Arial"/>
            </a:endParaRPr>
          </a:p>
        </p:txBody>
      </p:sp>
      <p:sp>
        <p:nvSpPr>
          <p:cNvPr id="16" name="TextBox 15"/>
          <p:cNvSpPr txBox="1"/>
          <p:nvPr/>
        </p:nvSpPr>
        <p:spPr>
          <a:xfrm>
            <a:off x="282213" y="966657"/>
            <a:ext cx="8666295" cy="369332"/>
          </a:xfrm>
          <a:prstGeom prst="rect">
            <a:avLst/>
          </a:prstGeom>
          <a:noFill/>
        </p:spPr>
        <p:txBody>
          <a:bodyPr wrap="square" rtlCol="0">
            <a:spAutoFit/>
          </a:bodyPr>
          <a:lstStyle/>
          <a:p>
            <a:pPr algn="ctr"/>
            <a:r>
              <a:rPr lang="en-US" b="1" dirty="0" smtClean="0">
                <a:solidFill>
                  <a:srgbClr val="404040"/>
                </a:solidFill>
                <a:latin typeface="Arial"/>
                <a:cs typeface="Arial"/>
              </a:rPr>
              <a:t>Knowing How to Impact Member Health</a:t>
            </a:r>
            <a:endParaRPr lang="en-US" b="1" dirty="0">
              <a:solidFill>
                <a:srgbClr val="404040"/>
              </a:solidFill>
              <a:latin typeface="Arial"/>
              <a:cs typeface="Arial"/>
            </a:endParaRPr>
          </a:p>
        </p:txBody>
      </p:sp>
      <p:grpSp>
        <p:nvGrpSpPr>
          <p:cNvPr id="3" name="Group 2"/>
          <p:cNvGrpSpPr/>
          <p:nvPr/>
        </p:nvGrpSpPr>
        <p:grpSpPr>
          <a:xfrm>
            <a:off x="3280729" y="1481540"/>
            <a:ext cx="5607239" cy="4344892"/>
            <a:chOff x="3280729" y="1481540"/>
            <a:chExt cx="5607239" cy="4344892"/>
          </a:xfrm>
        </p:grpSpPr>
        <p:sp>
          <p:nvSpPr>
            <p:cNvPr id="28" name="TextBox 27"/>
            <p:cNvSpPr txBox="1"/>
            <p:nvPr/>
          </p:nvSpPr>
          <p:spPr>
            <a:xfrm>
              <a:off x="4301716" y="1527709"/>
              <a:ext cx="1098684" cy="369332"/>
            </a:xfrm>
            <a:prstGeom prst="rect">
              <a:avLst/>
            </a:prstGeom>
            <a:noFill/>
          </p:spPr>
          <p:txBody>
            <a:bodyPr wrap="square" rtlCol="0">
              <a:spAutoFit/>
            </a:bodyPr>
            <a:lstStyle/>
            <a:p>
              <a:pPr algn="ctr"/>
              <a:r>
                <a:rPr lang="en-US" b="1" dirty="0" smtClean="0">
                  <a:solidFill>
                    <a:srgbClr val="404040"/>
                  </a:solidFill>
                  <a:latin typeface="Arial"/>
                  <a:cs typeface="Arial"/>
                </a:rPr>
                <a:t>Future</a:t>
              </a:r>
              <a:endParaRPr lang="en-US" sz="1400" b="1" dirty="0">
                <a:solidFill>
                  <a:srgbClr val="404040"/>
                </a:solidFill>
                <a:latin typeface="Arial"/>
                <a:cs typeface="Arial"/>
              </a:endParaRPr>
            </a:p>
          </p:txBody>
        </p:sp>
        <p:sp>
          <p:nvSpPr>
            <p:cNvPr id="25" name="TextBox 24"/>
            <p:cNvSpPr txBox="1"/>
            <p:nvPr/>
          </p:nvSpPr>
          <p:spPr>
            <a:xfrm>
              <a:off x="3538728" y="1963835"/>
              <a:ext cx="5349240" cy="3862597"/>
            </a:xfrm>
            <a:prstGeom prst="rect">
              <a:avLst/>
            </a:prstGeom>
            <a:noFill/>
          </p:spPr>
          <p:txBody>
            <a:bodyPr wrap="square" numCol="2" spcCol="137160" rtlCol="0">
              <a:spAutoFit/>
            </a:bodyPr>
            <a:lstStyle/>
            <a:p>
              <a:pPr marL="285750" indent="-285750">
                <a:spcAft>
                  <a:spcPts val="600"/>
                </a:spcAft>
                <a:buFont typeface="Arial" panose="020B0604020202020204" pitchFamily="34" charset="0"/>
                <a:buChar char="•"/>
              </a:pPr>
              <a:endParaRPr lang="en-US" sz="1300" dirty="0" smtClean="0">
                <a:solidFill>
                  <a:srgbClr val="404040"/>
                </a:solidFill>
                <a:latin typeface="Arial"/>
                <a:cs typeface="Arial"/>
              </a:endParaRPr>
            </a:p>
            <a:p>
              <a:pPr marL="285750" indent="-285750">
                <a:spcAft>
                  <a:spcPts val="600"/>
                </a:spcAft>
                <a:buFont typeface="Arial" panose="020B0604020202020204" pitchFamily="34" charset="0"/>
                <a:buChar char="•"/>
              </a:pPr>
              <a:endParaRPr lang="en-US" sz="1300" dirty="0">
                <a:solidFill>
                  <a:srgbClr val="404040"/>
                </a:solidFill>
                <a:latin typeface="Arial"/>
                <a:cs typeface="Arial"/>
              </a:endParaRPr>
            </a:p>
            <a:p>
              <a:pPr>
                <a:spcAft>
                  <a:spcPts val="600"/>
                </a:spcAft>
              </a:pPr>
              <a:endParaRPr lang="en-US" sz="1300" dirty="0" smtClean="0">
                <a:solidFill>
                  <a:srgbClr val="404040"/>
                </a:solidFill>
                <a:latin typeface="Arial"/>
                <a:cs typeface="Arial"/>
              </a:endParaRPr>
            </a:p>
            <a:p>
              <a:pPr>
                <a:spcAft>
                  <a:spcPts val="600"/>
                </a:spcAft>
              </a:pPr>
              <a:endParaRPr lang="en-US" sz="1300" dirty="0" smtClean="0">
                <a:solidFill>
                  <a:srgbClr val="404040"/>
                </a:solidFill>
                <a:latin typeface="Arial"/>
                <a:cs typeface="Arial"/>
              </a:endParaRPr>
            </a:p>
            <a:p>
              <a:pPr marL="285750" indent="-285750">
                <a:spcBef>
                  <a:spcPts val="1200"/>
                </a:spcBef>
                <a:spcAft>
                  <a:spcPts val="600"/>
                </a:spcAft>
                <a:buFont typeface="Arial" panose="020B0604020202020204" pitchFamily="34" charset="0"/>
                <a:buChar char="•"/>
              </a:pPr>
              <a:r>
                <a:rPr lang="en-US" sz="1300" dirty="0" smtClean="0">
                  <a:solidFill>
                    <a:srgbClr val="404040"/>
                  </a:solidFill>
                  <a:latin typeface="Arial"/>
                  <a:cs typeface="Arial"/>
                </a:rPr>
                <a:t>Lead </a:t>
              </a:r>
              <a:r>
                <a:rPr lang="en-US" sz="1300" dirty="0">
                  <a:solidFill>
                    <a:srgbClr val="404040"/>
                  </a:solidFill>
                  <a:latin typeface="Arial"/>
                  <a:cs typeface="Arial"/>
                </a:rPr>
                <a:t>with </a:t>
              </a:r>
              <a:r>
                <a:rPr lang="en-US" sz="1300" dirty="0" smtClean="0">
                  <a:solidFill>
                    <a:srgbClr val="404040"/>
                  </a:solidFill>
                  <a:latin typeface="Arial"/>
                  <a:cs typeface="Arial"/>
                </a:rPr>
                <a:t>member’s </a:t>
              </a:r>
              <a:r>
                <a:rPr lang="en-US" sz="1300" dirty="0">
                  <a:solidFill>
                    <a:srgbClr val="404040"/>
                  </a:solidFill>
                  <a:latin typeface="Arial"/>
                  <a:cs typeface="Arial"/>
                </a:rPr>
                <a:t>need to limit financial </a:t>
              </a:r>
              <a:r>
                <a:rPr lang="en-US" sz="1300" dirty="0" smtClean="0">
                  <a:solidFill>
                    <a:srgbClr val="404040"/>
                  </a:solidFill>
                  <a:latin typeface="Arial"/>
                  <a:cs typeface="Arial"/>
                </a:rPr>
                <a:t>risk</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Correct member contact information and preferences via new ID card registration</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Broader focus across the group population—50% to 75% of the total population</a:t>
              </a:r>
              <a:endParaRPr lang="en-US" sz="1300" dirty="0">
                <a:solidFill>
                  <a:srgbClr val="404040"/>
                </a:solidFill>
                <a:latin typeface="Arial"/>
                <a:cs typeface="Arial"/>
              </a:endParaRPr>
            </a:p>
            <a:p>
              <a:pPr marL="285750" indent="-285750">
                <a:spcAft>
                  <a:spcPts val="600"/>
                </a:spcAft>
                <a:buFont typeface="Arial" panose="020B0604020202020204" pitchFamily="34" charset="0"/>
                <a:buChar char="•"/>
              </a:pPr>
              <a:r>
                <a:rPr lang="en-US" sz="1300" dirty="0">
                  <a:solidFill>
                    <a:srgbClr val="404040"/>
                  </a:solidFill>
                  <a:latin typeface="Arial"/>
                  <a:cs typeface="Arial"/>
                </a:rPr>
                <a:t>P</a:t>
              </a:r>
              <a:r>
                <a:rPr lang="en-US" sz="1300" dirty="0" smtClean="0">
                  <a:solidFill>
                    <a:srgbClr val="404040"/>
                  </a:solidFill>
                  <a:latin typeface="Arial"/>
                  <a:cs typeface="Arial"/>
                </a:rPr>
                <a:t>ersonalized communication; omni-channel</a:t>
              </a:r>
            </a:p>
            <a:p>
              <a:pPr marL="285750" indent="-285750">
                <a:spcAft>
                  <a:spcPts val="600"/>
                </a:spcAft>
                <a:buFont typeface="Arial" panose="020B0604020202020204" pitchFamily="34" charset="0"/>
                <a:buChar char="•"/>
              </a:pPr>
              <a:endParaRPr lang="en-US" sz="1300" dirty="0" smtClean="0">
                <a:solidFill>
                  <a:srgbClr val="404040"/>
                </a:solidFill>
                <a:latin typeface="Arial"/>
                <a:cs typeface="Arial"/>
              </a:endParaRP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Data </a:t>
              </a:r>
              <a:r>
                <a:rPr lang="en-US" sz="1300" dirty="0">
                  <a:solidFill>
                    <a:srgbClr val="404040"/>
                  </a:solidFill>
                  <a:latin typeface="Arial"/>
                  <a:cs typeface="Arial"/>
                </a:rPr>
                <a:t>analytics power </a:t>
              </a:r>
              <a:r>
                <a:rPr lang="en-US" sz="1300" dirty="0" smtClean="0">
                  <a:solidFill>
                    <a:srgbClr val="404040"/>
                  </a:solidFill>
                  <a:latin typeface="Arial"/>
                  <a:cs typeface="Arial"/>
                </a:rPr>
                <a:t>consumer </a:t>
              </a:r>
              <a:r>
                <a:rPr lang="en-US" sz="1300" dirty="0">
                  <a:solidFill>
                    <a:srgbClr val="404040"/>
                  </a:solidFill>
                  <a:latin typeface="Arial"/>
                  <a:cs typeface="Arial"/>
                </a:rPr>
                <a:t>identification </a:t>
              </a:r>
              <a:r>
                <a:rPr lang="en-US" sz="1300" dirty="0" smtClean="0">
                  <a:solidFill>
                    <a:srgbClr val="404040"/>
                  </a:solidFill>
                  <a:latin typeface="Arial"/>
                  <a:cs typeface="Arial"/>
                </a:rPr>
                <a:t>&amp; effective </a:t>
              </a:r>
              <a:r>
                <a:rPr lang="en-US" sz="1300" dirty="0">
                  <a:solidFill>
                    <a:srgbClr val="404040"/>
                  </a:solidFill>
                  <a:latin typeface="Arial"/>
                  <a:cs typeface="Arial"/>
                </a:rPr>
                <a:t>program </a:t>
              </a:r>
              <a:r>
                <a:rPr lang="en-US" sz="1300" dirty="0" smtClean="0">
                  <a:solidFill>
                    <a:srgbClr val="404040"/>
                  </a:solidFill>
                  <a:latin typeface="Arial"/>
                  <a:cs typeface="Arial"/>
                </a:rPr>
                <a:t>elements</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Test communication channels and messages to identify optimal approach </a:t>
              </a:r>
            </a:p>
            <a:p>
              <a:pPr marL="285750" indent="-285750">
                <a:spcAft>
                  <a:spcPts val="600"/>
                </a:spcAft>
                <a:buFont typeface="Arial" panose="020B0604020202020204" pitchFamily="34" charset="0"/>
                <a:buChar char="•"/>
              </a:pPr>
              <a:r>
                <a:rPr lang="en-US" sz="1300" dirty="0" smtClean="0">
                  <a:solidFill>
                    <a:srgbClr val="404040"/>
                  </a:solidFill>
                  <a:latin typeface="Arial"/>
                  <a:cs typeface="Arial"/>
                </a:rPr>
                <a:t>High touch guidance for members advocates </a:t>
              </a:r>
            </a:p>
            <a:p>
              <a:pPr marL="285750" indent="-285750">
                <a:buFont typeface="Arial" panose="020B0604020202020204" pitchFamily="34" charset="0"/>
                <a:buChar char="•"/>
              </a:pPr>
              <a:r>
                <a:rPr lang="en-US" sz="1300" dirty="0" smtClean="0">
                  <a:solidFill>
                    <a:srgbClr val="404040"/>
                  </a:solidFill>
                  <a:latin typeface="Arial"/>
                  <a:cs typeface="Arial"/>
                </a:rPr>
                <a:t>Integrated approach</a:t>
              </a:r>
            </a:p>
          </p:txBody>
        </p:sp>
        <p:cxnSp>
          <p:nvCxnSpPr>
            <p:cNvPr id="18" name="Straight Connector 17"/>
            <p:cNvCxnSpPr/>
            <p:nvPr/>
          </p:nvCxnSpPr>
          <p:spPr>
            <a:xfrm>
              <a:off x="3280729" y="1481540"/>
              <a:ext cx="0" cy="4280003"/>
            </a:xfrm>
            <a:prstGeom prst="line">
              <a:avLst/>
            </a:prstGeom>
            <a:ln w="12700" cmpd="sng">
              <a:solidFill>
                <a:srgbClr val="0079C1"/>
              </a:solidFill>
              <a:prstDash val="soli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2"/>
            <a:srcRect l="3137" r="1944"/>
            <a:stretch/>
          </p:blipFill>
          <p:spPr>
            <a:xfrm>
              <a:off x="3967385" y="1940908"/>
              <a:ext cx="1765808" cy="1179576"/>
            </a:xfrm>
            <a:prstGeom prst="rect">
              <a:avLst/>
            </a:prstGeom>
          </p:spPr>
        </p:pic>
      </p:grpSp>
    </p:spTree>
    <p:extLst>
      <p:ext uri="{BB962C8B-B14F-4D97-AF65-F5344CB8AC3E}">
        <p14:creationId xmlns:p14="http://schemas.microsoft.com/office/powerpoint/2010/main" val="128404416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200" b="1" dirty="0" smtClean="0">
                <a:solidFill>
                  <a:srgbClr val="0079C1"/>
                </a:solidFill>
                <a:latin typeface="Arial"/>
                <a:cs typeface="Arial"/>
              </a:rPr>
              <a:t>Agenda</a:t>
            </a:r>
            <a:endParaRPr lang="en-US" sz="3200" b="1" dirty="0">
              <a:solidFill>
                <a:srgbClr val="0079C1"/>
              </a:solidFill>
              <a:latin typeface="Arial"/>
              <a:cs typeface="Arial"/>
            </a:endParaRPr>
          </a:p>
        </p:txBody>
      </p:sp>
      <p:graphicFrame>
        <p:nvGraphicFramePr>
          <p:cNvPr id="5" name="Content Placeholder 7"/>
          <p:cNvGraphicFramePr>
            <a:graphicFrameLocks/>
          </p:cNvGraphicFramePr>
          <p:nvPr>
            <p:extLst>
              <p:ext uri="{D42A27DB-BD31-4B8C-83A1-F6EECF244321}">
                <p14:modId xmlns:p14="http://schemas.microsoft.com/office/powerpoint/2010/main" val="1311419213"/>
              </p:ext>
            </p:extLst>
          </p:nvPr>
        </p:nvGraphicFramePr>
        <p:xfrm>
          <a:off x="628650" y="1819487"/>
          <a:ext cx="7886700" cy="2895570"/>
        </p:xfrm>
        <a:graphic>
          <a:graphicData uri="http://schemas.openxmlformats.org/drawingml/2006/table">
            <a:tbl>
              <a:tblPr bandRow="1">
                <a:tableStyleId>{5FD0F851-EC5A-4D38-B0AD-8093EC10F338}</a:tableStyleId>
              </a:tblPr>
              <a:tblGrid>
                <a:gridCol w="7886700"/>
              </a:tblGrid>
              <a:tr h="482595">
                <a:tc>
                  <a:txBody>
                    <a:bodyPr/>
                    <a:lstStyle/>
                    <a:p>
                      <a:pPr marL="0" indent="0" algn="l">
                        <a:lnSpc>
                          <a:spcPct val="114000"/>
                        </a:lnSpc>
                        <a:buFont typeface="Arial"/>
                        <a:buNone/>
                      </a:pPr>
                      <a:r>
                        <a:rPr lang="en-US" sz="1600" b="1" i="0" dirty="0" smtClean="0">
                          <a:solidFill>
                            <a:srgbClr val="404040"/>
                          </a:solidFill>
                          <a:latin typeface="Arial"/>
                          <a:cs typeface="Arial"/>
                        </a:rPr>
                        <a:t>Context</a:t>
                      </a:r>
                      <a:endParaRPr lang="en-US" sz="1600" b="1" i="0" dirty="0">
                        <a:solidFill>
                          <a:srgbClr val="404040"/>
                        </a:solidFill>
                        <a:latin typeface="Arial"/>
                        <a:cs typeface="Arial"/>
                      </a:endParaRPr>
                    </a:p>
                  </a:txBody>
                  <a:tcPr anchor="ctr"/>
                </a:tc>
              </a:tr>
              <a:tr h="482595">
                <a:tc>
                  <a:txBody>
                    <a:bodyPr/>
                    <a:lstStyle/>
                    <a:p>
                      <a:pPr marL="0" indent="0" algn="l">
                        <a:lnSpc>
                          <a:spcPct val="114000"/>
                        </a:lnSpc>
                        <a:buFont typeface="Arial"/>
                        <a:buNone/>
                      </a:pPr>
                      <a:r>
                        <a:rPr lang="en-US" sz="1600" b="1" i="0" dirty="0" smtClean="0">
                          <a:solidFill>
                            <a:srgbClr val="404040"/>
                          </a:solidFill>
                          <a:latin typeface="Arial"/>
                          <a:cs typeface="Arial"/>
                        </a:rPr>
                        <a:t>CoreSource Philosophy</a:t>
                      </a:r>
                      <a:r>
                        <a:rPr lang="en-US" sz="1600" b="1" i="0" baseline="0" dirty="0" smtClean="0">
                          <a:solidFill>
                            <a:srgbClr val="404040"/>
                          </a:solidFill>
                          <a:latin typeface="Arial"/>
                          <a:cs typeface="Arial"/>
                        </a:rPr>
                        <a:t> and Goals</a:t>
                      </a:r>
                      <a:endParaRPr lang="en-US" sz="1600" b="1" i="0" dirty="0">
                        <a:solidFill>
                          <a:srgbClr val="404040"/>
                        </a:solidFill>
                        <a:latin typeface="Arial"/>
                        <a:cs typeface="Arial"/>
                      </a:endParaRPr>
                    </a:p>
                  </a:txBody>
                  <a:tcPr anchor="ctr"/>
                </a:tc>
              </a:tr>
              <a:tr h="482595">
                <a:tc>
                  <a:txBody>
                    <a:bodyPr/>
                    <a:lstStyle/>
                    <a:p>
                      <a:pPr marL="0" indent="0" algn="l">
                        <a:lnSpc>
                          <a:spcPct val="114000"/>
                        </a:lnSpc>
                        <a:buFont typeface="Arial"/>
                        <a:buNone/>
                      </a:pPr>
                      <a:r>
                        <a:rPr lang="en-US" sz="1600" b="1" i="0" dirty="0" smtClean="0">
                          <a:solidFill>
                            <a:srgbClr val="404040"/>
                          </a:solidFill>
                          <a:latin typeface="Arial"/>
                          <a:cs typeface="Arial"/>
                        </a:rPr>
                        <a:t>Customer Needs Defined</a:t>
                      </a:r>
                      <a:endParaRPr lang="en-US" sz="1600" b="1" i="0" dirty="0">
                        <a:solidFill>
                          <a:srgbClr val="404040"/>
                        </a:solidFill>
                        <a:latin typeface="Arial"/>
                        <a:cs typeface="Arial"/>
                      </a:endParaRPr>
                    </a:p>
                  </a:txBody>
                  <a:tcPr anchor="ctr"/>
                </a:tc>
              </a:tr>
              <a:tr h="482595">
                <a:tc>
                  <a:txBody>
                    <a:bodyPr/>
                    <a:lstStyle/>
                    <a:p>
                      <a:pPr marL="0" indent="0" algn="l">
                        <a:lnSpc>
                          <a:spcPct val="114000"/>
                        </a:lnSpc>
                        <a:buFont typeface="Arial"/>
                        <a:buNone/>
                      </a:pPr>
                      <a:r>
                        <a:rPr lang="en-US" sz="1600" b="1" i="0" dirty="0" smtClean="0">
                          <a:solidFill>
                            <a:srgbClr val="404040"/>
                          </a:solidFill>
                          <a:latin typeface="Arial"/>
                          <a:cs typeface="Arial"/>
                        </a:rPr>
                        <a:t>A</a:t>
                      </a:r>
                      <a:r>
                        <a:rPr lang="en-US" sz="1600" b="1" i="0" baseline="0" dirty="0" smtClean="0">
                          <a:solidFill>
                            <a:srgbClr val="404040"/>
                          </a:solidFill>
                          <a:latin typeface="Arial"/>
                          <a:cs typeface="Arial"/>
                        </a:rPr>
                        <a:t> Member/Consumer Perspective</a:t>
                      </a:r>
                      <a:endParaRPr lang="en-US" sz="1600" b="1" i="0" dirty="0">
                        <a:solidFill>
                          <a:srgbClr val="404040"/>
                        </a:solidFill>
                        <a:latin typeface="Arial"/>
                        <a:cs typeface="Arial"/>
                      </a:endParaRPr>
                    </a:p>
                  </a:txBody>
                  <a:tcPr anchor="ctr"/>
                </a:tc>
              </a:tr>
              <a:tr h="482595">
                <a:tc>
                  <a:txBody>
                    <a:bodyPr/>
                    <a:lstStyle/>
                    <a:p>
                      <a:pPr marL="0" indent="0" algn="l">
                        <a:lnSpc>
                          <a:spcPct val="114000"/>
                        </a:lnSpc>
                        <a:buFont typeface="Arial"/>
                        <a:buNone/>
                      </a:pPr>
                      <a:r>
                        <a:rPr lang="en-US" sz="1600" b="1" i="0" dirty="0" smtClean="0">
                          <a:solidFill>
                            <a:srgbClr val="404040"/>
                          </a:solidFill>
                          <a:latin typeface="Arial"/>
                          <a:cs typeface="Arial"/>
                        </a:rPr>
                        <a:t>Solutions</a:t>
                      </a:r>
                      <a:endParaRPr lang="en-US" sz="1600" b="1" i="0" dirty="0">
                        <a:solidFill>
                          <a:srgbClr val="404040"/>
                        </a:solidFill>
                        <a:latin typeface="Arial"/>
                        <a:cs typeface="Arial"/>
                      </a:endParaRPr>
                    </a:p>
                  </a:txBody>
                  <a:tcPr anchor="ctr"/>
                </a:tc>
              </a:tr>
              <a:tr h="482595">
                <a:tc>
                  <a:txBody>
                    <a:bodyPr/>
                    <a:lstStyle/>
                    <a:p>
                      <a:pPr marL="0" indent="0" algn="l">
                        <a:lnSpc>
                          <a:spcPct val="114000"/>
                        </a:lnSpc>
                        <a:buFont typeface="Arial"/>
                        <a:buNone/>
                      </a:pPr>
                      <a:r>
                        <a:rPr lang="en-US" sz="1600" b="1" i="0" dirty="0" smtClean="0">
                          <a:solidFill>
                            <a:srgbClr val="404040"/>
                          </a:solidFill>
                          <a:latin typeface="Arial"/>
                          <a:cs typeface="Arial"/>
                        </a:rPr>
                        <a:t>Members Tools</a:t>
                      </a:r>
                      <a:endParaRPr lang="en-US" sz="1600" b="1" i="0" dirty="0">
                        <a:solidFill>
                          <a:srgbClr val="404040"/>
                        </a:solidFill>
                        <a:latin typeface="Arial"/>
                        <a:cs typeface="Arial"/>
                      </a:endParaRPr>
                    </a:p>
                  </a:txBody>
                  <a:tcPr anchor="ctr"/>
                </a:tc>
              </a:tr>
            </a:tbl>
          </a:graphicData>
        </a:graphic>
      </p:graphicFrame>
    </p:spTree>
    <p:extLst>
      <p:ext uri="{BB962C8B-B14F-4D97-AF65-F5344CB8AC3E}">
        <p14:creationId xmlns:p14="http://schemas.microsoft.com/office/powerpoint/2010/main" val="346754297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592615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a:stretch>
            <a:fillRect/>
          </a:stretch>
        </p:blipFill>
        <p:spPr>
          <a:xfrm>
            <a:off x="-20678" y="0"/>
            <a:ext cx="9164678" cy="2876550"/>
          </a:xfrm>
          <a:prstGeom prst="rect">
            <a:avLst/>
          </a:prstGeom>
        </p:spPr>
      </p:pic>
      <p:pic>
        <p:nvPicPr>
          <p:cNvPr id="5" name="Picture 1" descr="image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0622" y="3251793"/>
            <a:ext cx="3250668" cy="224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4781291" y="2399113"/>
            <a:ext cx="2410655" cy="3662504"/>
          </a:xfrm>
          <a:prstGeom prst="rect">
            <a:avLst/>
          </a:prstGeom>
        </p:spPr>
      </p:pic>
      <p:pic>
        <p:nvPicPr>
          <p:cNvPr id="8" name="Content Placeholder 3"/>
          <p:cNvPicPr>
            <a:picLocks noChangeAspect="1"/>
          </p:cNvPicPr>
          <p:nvPr/>
        </p:nvPicPr>
        <p:blipFill>
          <a:blip r:embed="rId6"/>
          <a:stretch>
            <a:fillRect/>
          </a:stretch>
        </p:blipFill>
        <p:spPr>
          <a:xfrm>
            <a:off x="5298261" y="3043178"/>
            <a:ext cx="1376714" cy="2457814"/>
          </a:xfrm>
          <a:prstGeom prst="rect">
            <a:avLst/>
          </a:prstGeom>
        </p:spPr>
      </p:pic>
    </p:spTree>
    <p:extLst>
      <p:ext uri="{BB962C8B-B14F-4D97-AF65-F5344CB8AC3E}">
        <p14:creationId xmlns:p14="http://schemas.microsoft.com/office/powerpoint/2010/main" val="194905034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5008997" y="693956"/>
            <a:ext cx="3214207" cy="4883339"/>
          </a:xfrm>
          <a:prstGeom prst="rect">
            <a:avLst/>
          </a:prstGeom>
        </p:spPr>
      </p:pic>
      <p:pic>
        <p:nvPicPr>
          <p:cNvPr id="4" name="Content Placeholder 3"/>
          <p:cNvPicPr>
            <a:picLocks noGrp="1" noChangeAspect="1"/>
          </p:cNvPicPr>
          <p:nvPr>
            <p:ph idx="1"/>
          </p:nvPr>
        </p:nvPicPr>
        <p:blipFill>
          <a:blip r:embed="rId4"/>
          <a:stretch>
            <a:fillRect/>
          </a:stretch>
        </p:blipFill>
        <p:spPr>
          <a:xfrm>
            <a:off x="5698291" y="1556666"/>
            <a:ext cx="1835618" cy="3238545"/>
          </a:xfrm>
          <a:prstGeom prst="rect">
            <a:avLst/>
          </a:prstGeom>
        </p:spPr>
      </p:pic>
      <p:sp>
        <p:nvSpPr>
          <p:cNvPr id="3" name="Title 2"/>
          <p:cNvSpPr>
            <a:spLocks noGrp="1"/>
          </p:cNvSpPr>
          <p:nvPr>
            <p:ph type="title"/>
          </p:nvPr>
        </p:nvSpPr>
        <p:spPr>
          <a:xfrm>
            <a:off x="453329" y="1014845"/>
            <a:ext cx="6763462" cy="685800"/>
          </a:xfrm>
        </p:spPr>
        <p:txBody>
          <a:bodyPr>
            <a:normAutofit/>
          </a:bodyPr>
          <a:lstStyle/>
          <a:p>
            <a:r>
              <a:rPr lang="en-US" sz="3200" b="1" dirty="0" smtClean="0">
                <a:solidFill>
                  <a:srgbClr val="0079C1"/>
                </a:solidFill>
                <a:latin typeface="Arial"/>
                <a:cs typeface="Arial"/>
              </a:rPr>
              <a:t>Good Early Results!</a:t>
            </a:r>
            <a:endParaRPr lang="en-US" sz="3200" b="1" dirty="0">
              <a:solidFill>
                <a:srgbClr val="0079C1"/>
              </a:solidFill>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716919008"/>
              </p:ext>
            </p:extLst>
          </p:nvPr>
        </p:nvGraphicFramePr>
        <p:xfrm>
          <a:off x="559772" y="1879088"/>
          <a:ext cx="3849807" cy="1483360"/>
        </p:xfrm>
        <a:graphic>
          <a:graphicData uri="http://schemas.openxmlformats.org/drawingml/2006/table">
            <a:tbl>
              <a:tblPr firstRow="1" bandRow="1">
                <a:tableStyleId>{5FD0F851-EC5A-4D38-B0AD-8093EC10F338}</a:tableStyleId>
              </a:tblPr>
              <a:tblGrid>
                <a:gridCol w="1283269"/>
                <a:gridCol w="1283269"/>
                <a:gridCol w="1283269"/>
              </a:tblGrid>
              <a:tr h="370840">
                <a:tc gridSpan="3">
                  <a:txBody>
                    <a:bodyPr/>
                    <a:lstStyle/>
                    <a:p>
                      <a:r>
                        <a:rPr lang="en-US" dirty="0" smtClean="0">
                          <a:solidFill>
                            <a:srgbClr val="0079C1"/>
                          </a:solidFill>
                          <a:latin typeface="Arial"/>
                          <a:cs typeface="Arial"/>
                        </a:rPr>
                        <a:t>Download Activity</a:t>
                      </a:r>
                      <a:endParaRPr lang="en-US" dirty="0">
                        <a:solidFill>
                          <a:srgbClr val="0079C1"/>
                        </a:solidFill>
                        <a:latin typeface="Arial"/>
                        <a:cs typeface="Arial"/>
                      </a:endParaRPr>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solidFill>
                          <a:srgbClr val="404040"/>
                        </a:solidFill>
                        <a:latin typeface="Arial"/>
                        <a:cs typeface="Arial"/>
                      </a:endParaRPr>
                    </a:p>
                  </a:txBody>
                  <a:tcPr/>
                </a:tc>
                <a:tc>
                  <a:txBody>
                    <a:bodyPr/>
                    <a:lstStyle/>
                    <a:p>
                      <a:pPr algn="ctr"/>
                      <a:r>
                        <a:rPr lang="en-US" b="1" dirty="0" smtClean="0">
                          <a:solidFill>
                            <a:srgbClr val="404040"/>
                          </a:solidFill>
                          <a:latin typeface="Arial"/>
                          <a:cs typeface="Arial"/>
                        </a:rPr>
                        <a:t>6/6/16</a:t>
                      </a:r>
                      <a:endParaRPr lang="en-US" b="1" dirty="0">
                        <a:solidFill>
                          <a:srgbClr val="404040"/>
                        </a:solidFill>
                        <a:latin typeface="Arial"/>
                        <a:cs typeface="Arial"/>
                      </a:endParaRPr>
                    </a:p>
                  </a:txBody>
                  <a:tcPr/>
                </a:tc>
                <a:tc>
                  <a:txBody>
                    <a:bodyPr/>
                    <a:lstStyle/>
                    <a:p>
                      <a:pPr algn="ctr"/>
                      <a:r>
                        <a:rPr lang="en-US" b="1" dirty="0" smtClean="0">
                          <a:solidFill>
                            <a:srgbClr val="404040"/>
                          </a:solidFill>
                          <a:latin typeface="Arial"/>
                          <a:cs typeface="Arial"/>
                        </a:rPr>
                        <a:t>6/13/16</a:t>
                      </a:r>
                      <a:endParaRPr lang="en-US" b="1" dirty="0">
                        <a:solidFill>
                          <a:srgbClr val="404040"/>
                        </a:solidFill>
                        <a:latin typeface="Arial"/>
                        <a:cs typeface="Arial"/>
                      </a:endParaRPr>
                    </a:p>
                  </a:txBody>
                  <a:tcPr/>
                </a:tc>
              </a:tr>
              <a:tr h="370840">
                <a:tc>
                  <a:txBody>
                    <a:bodyPr/>
                    <a:lstStyle/>
                    <a:p>
                      <a:r>
                        <a:rPr lang="en-US" b="1" dirty="0" smtClean="0">
                          <a:solidFill>
                            <a:srgbClr val="404040"/>
                          </a:solidFill>
                          <a:latin typeface="Arial"/>
                          <a:cs typeface="Arial"/>
                        </a:rPr>
                        <a:t>Apple</a:t>
                      </a:r>
                      <a:endParaRPr lang="en-US" b="1" dirty="0">
                        <a:solidFill>
                          <a:srgbClr val="404040"/>
                        </a:solidFill>
                        <a:latin typeface="Arial"/>
                        <a:cs typeface="Arial"/>
                      </a:endParaRPr>
                    </a:p>
                  </a:txBody>
                  <a:tcPr/>
                </a:tc>
                <a:tc>
                  <a:txBody>
                    <a:bodyPr/>
                    <a:lstStyle/>
                    <a:p>
                      <a:pPr algn="ctr"/>
                      <a:r>
                        <a:rPr lang="en-US" dirty="0" smtClean="0">
                          <a:solidFill>
                            <a:srgbClr val="404040"/>
                          </a:solidFill>
                          <a:latin typeface="Arial"/>
                          <a:cs typeface="Arial"/>
                        </a:rPr>
                        <a:t>452</a:t>
                      </a:r>
                      <a:endParaRPr lang="en-US" dirty="0">
                        <a:solidFill>
                          <a:srgbClr val="404040"/>
                        </a:solidFill>
                        <a:latin typeface="Arial"/>
                        <a:cs typeface="Arial"/>
                      </a:endParaRPr>
                    </a:p>
                  </a:txBody>
                  <a:tcPr/>
                </a:tc>
                <a:tc>
                  <a:txBody>
                    <a:bodyPr/>
                    <a:lstStyle/>
                    <a:p>
                      <a:pPr algn="ctr"/>
                      <a:r>
                        <a:rPr lang="en-US" dirty="0" smtClean="0">
                          <a:solidFill>
                            <a:srgbClr val="404040"/>
                          </a:solidFill>
                          <a:latin typeface="Arial"/>
                          <a:cs typeface="Arial"/>
                        </a:rPr>
                        <a:t>550</a:t>
                      </a:r>
                      <a:endParaRPr lang="en-US" dirty="0">
                        <a:solidFill>
                          <a:srgbClr val="404040"/>
                        </a:solidFill>
                        <a:latin typeface="Arial"/>
                        <a:cs typeface="Arial"/>
                      </a:endParaRPr>
                    </a:p>
                  </a:txBody>
                  <a:tcPr/>
                </a:tc>
              </a:tr>
              <a:tr h="370840">
                <a:tc>
                  <a:txBody>
                    <a:bodyPr/>
                    <a:lstStyle/>
                    <a:p>
                      <a:r>
                        <a:rPr lang="en-US" b="1" dirty="0" smtClean="0">
                          <a:solidFill>
                            <a:srgbClr val="404040"/>
                          </a:solidFill>
                          <a:latin typeface="Arial"/>
                          <a:cs typeface="Arial"/>
                        </a:rPr>
                        <a:t>Android</a:t>
                      </a:r>
                      <a:endParaRPr lang="en-US" b="1" dirty="0">
                        <a:solidFill>
                          <a:srgbClr val="404040"/>
                        </a:solidFill>
                        <a:latin typeface="Arial"/>
                        <a:cs typeface="Arial"/>
                      </a:endParaRPr>
                    </a:p>
                  </a:txBody>
                  <a:tcPr/>
                </a:tc>
                <a:tc>
                  <a:txBody>
                    <a:bodyPr/>
                    <a:lstStyle/>
                    <a:p>
                      <a:pPr algn="ctr"/>
                      <a:r>
                        <a:rPr lang="en-US" dirty="0" smtClean="0">
                          <a:solidFill>
                            <a:srgbClr val="404040"/>
                          </a:solidFill>
                          <a:latin typeface="Arial"/>
                          <a:cs typeface="Arial"/>
                        </a:rPr>
                        <a:t>217</a:t>
                      </a:r>
                      <a:endParaRPr lang="en-US" dirty="0">
                        <a:solidFill>
                          <a:srgbClr val="404040"/>
                        </a:solidFill>
                        <a:latin typeface="Arial"/>
                        <a:cs typeface="Arial"/>
                      </a:endParaRPr>
                    </a:p>
                  </a:txBody>
                  <a:tcPr/>
                </a:tc>
                <a:tc>
                  <a:txBody>
                    <a:bodyPr/>
                    <a:lstStyle/>
                    <a:p>
                      <a:pPr algn="ctr"/>
                      <a:r>
                        <a:rPr lang="en-US" dirty="0" smtClean="0">
                          <a:solidFill>
                            <a:srgbClr val="404040"/>
                          </a:solidFill>
                          <a:latin typeface="Arial"/>
                          <a:cs typeface="Arial"/>
                        </a:rPr>
                        <a:t>264</a:t>
                      </a:r>
                      <a:endParaRPr lang="en-US" dirty="0">
                        <a:solidFill>
                          <a:srgbClr val="404040"/>
                        </a:solidFill>
                        <a:latin typeface="Arial"/>
                        <a:cs typeface="Arial"/>
                      </a:endParaRPr>
                    </a:p>
                  </a:txBody>
                  <a:tcPr/>
                </a:tc>
              </a:tr>
            </a:tbl>
          </a:graphicData>
        </a:graphic>
      </p:graphicFrame>
    </p:spTree>
    <p:extLst>
      <p:ext uri="{BB962C8B-B14F-4D97-AF65-F5344CB8AC3E}">
        <p14:creationId xmlns:p14="http://schemas.microsoft.com/office/powerpoint/2010/main" val="12013335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14984"/>
            <a:ext cx="6763462" cy="685800"/>
          </a:xfrm>
        </p:spPr>
        <p:txBody>
          <a:bodyPr>
            <a:normAutofit/>
          </a:bodyPr>
          <a:lstStyle/>
          <a:p>
            <a:r>
              <a:rPr lang="en-US" sz="3200" b="1" dirty="0" smtClean="0">
                <a:solidFill>
                  <a:srgbClr val="0079C1"/>
                </a:solidFill>
                <a:latin typeface="Arial"/>
                <a:cs typeface="Arial"/>
              </a:rPr>
              <a:t>Simple, Secure Features</a:t>
            </a:r>
            <a:endParaRPr lang="en-US" sz="3200" b="1" dirty="0">
              <a:solidFill>
                <a:srgbClr val="0079C1"/>
              </a:solidFill>
              <a:latin typeface="Arial"/>
              <a:cs typeface="Arial"/>
            </a:endParaRPr>
          </a:p>
        </p:txBody>
      </p:sp>
      <p:sp>
        <p:nvSpPr>
          <p:cNvPr id="6" name="TextBox 5"/>
          <p:cNvSpPr txBox="1"/>
          <p:nvPr/>
        </p:nvSpPr>
        <p:spPr>
          <a:xfrm>
            <a:off x="457200" y="1874520"/>
            <a:ext cx="4092090" cy="2228302"/>
          </a:xfrm>
          <a:prstGeom prst="rect">
            <a:avLst/>
          </a:prstGeom>
          <a:noFill/>
        </p:spPr>
        <p:txBody>
          <a:bodyPr wrap="square" rtlCol="0">
            <a:spAutoFit/>
          </a:bodyPr>
          <a:lstStyle/>
          <a:p>
            <a:pPr>
              <a:spcAft>
                <a:spcPts val="1200"/>
              </a:spcAft>
            </a:pPr>
            <a:r>
              <a:rPr lang="en-US" b="1" dirty="0" smtClean="0">
                <a:solidFill>
                  <a:srgbClr val="0079C1"/>
                </a:solidFill>
                <a:latin typeface="Arial"/>
                <a:cs typeface="Arial"/>
              </a:rPr>
              <a:t>PIN &amp; Thumb Print Security</a:t>
            </a:r>
          </a:p>
          <a:p>
            <a:pPr marL="285750" indent="-285750">
              <a:spcAft>
                <a:spcPts val="600"/>
              </a:spcAft>
              <a:buFont typeface="Arial"/>
              <a:buChar char="•"/>
            </a:pPr>
            <a:r>
              <a:rPr lang="en-US" sz="1600" dirty="0" smtClean="0">
                <a:solidFill>
                  <a:srgbClr val="404040"/>
                </a:solidFill>
                <a:latin typeface="Arial"/>
                <a:cs typeface="Arial"/>
              </a:rPr>
              <a:t>Login and create a PIN</a:t>
            </a:r>
          </a:p>
          <a:p>
            <a:pPr marL="285750" indent="-285750">
              <a:lnSpc>
                <a:spcPct val="110000"/>
              </a:lnSpc>
              <a:spcAft>
                <a:spcPts val="600"/>
              </a:spcAft>
              <a:buFont typeface="Arial"/>
              <a:buChar char="•"/>
            </a:pPr>
            <a:r>
              <a:rPr lang="en-US" sz="1600" dirty="0" smtClean="0">
                <a:solidFill>
                  <a:srgbClr val="404040"/>
                </a:solidFill>
                <a:latin typeface="Arial"/>
                <a:cs typeface="Arial"/>
              </a:rPr>
              <a:t>Going forward, members can use the PIN to log in; not the username/password</a:t>
            </a:r>
          </a:p>
          <a:p>
            <a:pPr marL="285750" indent="-285750">
              <a:buFont typeface="Arial"/>
              <a:buChar char="•"/>
            </a:pPr>
            <a:r>
              <a:rPr lang="en-US" sz="1600" dirty="0" smtClean="0">
                <a:solidFill>
                  <a:srgbClr val="404040"/>
                </a:solidFill>
                <a:latin typeface="Arial"/>
                <a:cs typeface="Arial"/>
              </a:rPr>
              <a:t>Access claims, ID card and documents offline</a:t>
            </a:r>
            <a:endParaRPr lang="en-US" sz="1600" dirty="0">
              <a:solidFill>
                <a:srgbClr val="404040"/>
              </a:solidFill>
              <a:latin typeface="Arial"/>
              <a:cs typeface="Arial"/>
            </a:endParaRPr>
          </a:p>
        </p:txBody>
      </p:sp>
      <p:pic>
        <p:nvPicPr>
          <p:cNvPr id="18" name="Picture 17"/>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5008997" y="693956"/>
            <a:ext cx="3214207" cy="488333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6712" y="1556197"/>
            <a:ext cx="1843241" cy="3278511"/>
          </a:xfrm>
          <a:prstGeom prst="rect">
            <a:avLst/>
          </a:prstGeom>
        </p:spPr>
      </p:pic>
    </p:spTree>
    <p:extLst>
      <p:ext uri="{BB962C8B-B14F-4D97-AF65-F5344CB8AC3E}">
        <p14:creationId xmlns:p14="http://schemas.microsoft.com/office/powerpoint/2010/main" val="43544634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05840"/>
            <a:ext cx="8178119" cy="1051560"/>
          </a:xfrm>
        </p:spPr>
        <p:txBody>
          <a:bodyPr>
            <a:noAutofit/>
          </a:bodyPr>
          <a:lstStyle/>
          <a:p>
            <a:pPr>
              <a:lnSpc>
                <a:spcPct val="100000"/>
              </a:lnSpc>
            </a:pPr>
            <a:r>
              <a:rPr lang="en-US" sz="3200" b="1" dirty="0" smtClean="0">
                <a:solidFill>
                  <a:srgbClr val="0079C1"/>
                </a:solidFill>
                <a:latin typeface="Arial"/>
                <a:cs typeface="Arial"/>
              </a:rPr>
              <a:t>Easy Access to </a:t>
            </a:r>
            <a:br>
              <a:rPr lang="en-US" sz="3200" b="1" dirty="0" smtClean="0">
                <a:solidFill>
                  <a:srgbClr val="0079C1"/>
                </a:solidFill>
                <a:latin typeface="Arial"/>
                <a:cs typeface="Arial"/>
              </a:rPr>
            </a:br>
            <a:r>
              <a:rPr lang="en-US" sz="3200" b="1" dirty="0" smtClean="0">
                <a:solidFill>
                  <a:srgbClr val="0079C1"/>
                </a:solidFill>
                <a:latin typeface="Arial"/>
                <a:cs typeface="Arial"/>
              </a:rPr>
              <a:t>Essential Information</a:t>
            </a:r>
            <a:endParaRPr lang="en-US" sz="3200" b="1" dirty="0">
              <a:solidFill>
                <a:srgbClr val="0079C1"/>
              </a:solidFill>
              <a:latin typeface="Arial"/>
              <a:cs typeface="Arial"/>
            </a:endParaRPr>
          </a:p>
        </p:txBody>
      </p:sp>
      <p:grpSp>
        <p:nvGrpSpPr>
          <p:cNvPr id="2" name="Group 1"/>
          <p:cNvGrpSpPr/>
          <p:nvPr/>
        </p:nvGrpSpPr>
        <p:grpSpPr>
          <a:xfrm>
            <a:off x="5010912" y="694944"/>
            <a:ext cx="3214207" cy="4883339"/>
            <a:chOff x="4683682" y="1180394"/>
            <a:chExt cx="3214207" cy="4883339"/>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4683682" y="1180394"/>
              <a:ext cx="3214207" cy="4883339"/>
            </a:xfrm>
            <a:prstGeom prst="rect">
              <a:avLst/>
            </a:prstGeom>
          </p:spPr>
        </p:pic>
        <p:pic>
          <p:nvPicPr>
            <p:cNvPr id="13" name="Picture 12"/>
            <p:cNvPicPr>
              <a:picLocks noChangeAspect="1"/>
            </p:cNvPicPr>
            <p:nvPr/>
          </p:nvPicPr>
          <p:blipFill>
            <a:blip r:embed="rId4"/>
            <a:stretch>
              <a:fillRect/>
            </a:stretch>
          </p:blipFill>
          <p:spPr>
            <a:xfrm>
              <a:off x="5356005" y="2064795"/>
              <a:ext cx="1869559" cy="3255948"/>
            </a:xfrm>
            <a:prstGeom prst="rect">
              <a:avLst/>
            </a:prstGeom>
          </p:spPr>
        </p:pic>
      </p:grpSp>
      <p:sp>
        <p:nvSpPr>
          <p:cNvPr id="10" name="TextBox 9"/>
          <p:cNvSpPr txBox="1"/>
          <p:nvPr/>
        </p:nvSpPr>
        <p:spPr>
          <a:xfrm>
            <a:off x="457200" y="2260070"/>
            <a:ext cx="4092090" cy="2323713"/>
          </a:xfrm>
          <a:prstGeom prst="rect">
            <a:avLst/>
          </a:prstGeom>
          <a:noFill/>
        </p:spPr>
        <p:txBody>
          <a:bodyPr wrap="square" rtlCol="0">
            <a:spAutoFit/>
          </a:bodyPr>
          <a:lstStyle/>
          <a:p>
            <a:pPr>
              <a:spcAft>
                <a:spcPts val="1200"/>
              </a:spcAft>
            </a:pPr>
            <a:r>
              <a:rPr lang="en-US" b="1" dirty="0" smtClean="0">
                <a:solidFill>
                  <a:srgbClr val="0079C1"/>
                </a:solidFill>
                <a:latin typeface="Arial"/>
                <a:cs typeface="Arial"/>
              </a:rPr>
              <a:t>Clean Dashboard</a:t>
            </a:r>
          </a:p>
          <a:p>
            <a:pPr marL="285750" indent="-285750">
              <a:spcAft>
                <a:spcPts val="600"/>
              </a:spcAft>
              <a:buFont typeface="Arial"/>
              <a:buChar char="•"/>
            </a:pPr>
            <a:r>
              <a:rPr lang="en-US" sz="1600" dirty="0" smtClean="0">
                <a:solidFill>
                  <a:srgbClr val="404040"/>
                </a:solidFill>
                <a:latin typeface="Arial"/>
                <a:cs typeface="Arial"/>
              </a:rPr>
              <a:t>Upon logging in, the user has access to a dashboard related to their coverage, claims and links.</a:t>
            </a:r>
          </a:p>
          <a:p>
            <a:pPr marL="285750" indent="-285750">
              <a:spcAft>
                <a:spcPts val="600"/>
              </a:spcAft>
              <a:buClr>
                <a:srgbClr val="404040"/>
              </a:buClr>
              <a:buFont typeface="Arial"/>
              <a:buChar char="•"/>
            </a:pPr>
            <a:r>
              <a:rPr lang="en-US" sz="1600" dirty="0" smtClean="0">
                <a:solidFill>
                  <a:srgbClr val="FF0000"/>
                </a:solidFill>
                <a:latin typeface="Arial"/>
                <a:cs typeface="Arial"/>
              </a:rPr>
              <a:t>FUN FACT – </a:t>
            </a:r>
            <a:r>
              <a:rPr lang="en-US" sz="1600" dirty="0">
                <a:solidFill>
                  <a:srgbClr val="404040"/>
                </a:solidFill>
                <a:latin typeface="Arial"/>
                <a:cs typeface="Arial"/>
              </a:rPr>
              <a:t>t</a:t>
            </a:r>
            <a:r>
              <a:rPr lang="en-US" sz="1600" dirty="0" smtClean="0">
                <a:solidFill>
                  <a:srgbClr val="404040"/>
                </a:solidFill>
                <a:latin typeface="Arial"/>
                <a:cs typeface="Arial"/>
              </a:rPr>
              <a:t>he deductible and out-of-pocket information will swipe if more than two configurations are available for the member.</a:t>
            </a:r>
          </a:p>
        </p:txBody>
      </p:sp>
    </p:spTree>
    <p:extLst>
      <p:ext uri="{BB962C8B-B14F-4D97-AF65-F5344CB8AC3E}">
        <p14:creationId xmlns:p14="http://schemas.microsoft.com/office/powerpoint/2010/main" val="226554235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05840"/>
            <a:ext cx="8178119" cy="1051560"/>
          </a:xfrm>
        </p:spPr>
        <p:txBody>
          <a:bodyPr>
            <a:noAutofit/>
          </a:bodyPr>
          <a:lstStyle/>
          <a:p>
            <a:pPr>
              <a:lnSpc>
                <a:spcPct val="100000"/>
              </a:lnSpc>
            </a:pPr>
            <a:r>
              <a:rPr lang="en-US" sz="3200" b="1" dirty="0" smtClean="0">
                <a:solidFill>
                  <a:srgbClr val="0079C1"/>
                </a:solidFill>
                <a:latin typeface="Arial"/>
                <a:cs typeface="Arial"/>
              </a:rPr>
              <a:t>Easy Access to </a:t>
            </a:r>
            <a:br>
              <a:rPr lang="en-US" sz="3200" b="1" dirty="0" smtClean="0">
                <a:solidFill>
                  <a:srgbClr val="0079C1"/>
                </a:solidFill>
                <a:latin typeface="Arial"/>
                <a:cs typeface="Arial"/>
              </a:rPr>
            </a:br>
            <a:r>
              <a:rPr lang="en-US" sz="3200" b="1" dirty="0" smtClean="0">
                <a:solidFill>
                  <a:srgbClr val="0079C1"/>
                </a:solidFill>
                <a:latin typeface="Arial"/>
                <a:cs typeface="Arial"/>
              </a:rPr>
              <a:t>Essential Information</a:t>
            </a:r>
            <a:endParaRPr lang="en-US" sz="3200" b="1" dirty="0">
              <a:solidFill>
                <a:srgbClr val="0079C1"/>
              </a:solidFill>
              <a:latin typeface="Arial"/>
              <a:cs typeface="Aria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5010912" y="694944"/>
            <a:ext cx="3214207" cy="4883339"/>
          </a:xfrm>
          <a:prstGeom prst="rect">
            <a:avLst/>
          </a:prstGeom>
        </p:spPr>
      </p:pic>
      <p:sp>
        <p:nvSpPr>
          <p:cNvPr id="10" name="TextBox 9"/>
          <p:cNvSpPr txBox="1"/>
          <p:nvPr/>
        </p:nvSpPr>
        <p:spPr>
          <a:xfrm>
            <a:off x="457200" y="2260070"/>
            <a:ext cx="4092090" cy="2171876"/>
          </a:xfrm>
          <a:prstGeom prst="rect">
            <a:avLst/>
          </a:prstGeom>
          <a:noFill/>
        </p:spPr>
        <p:txBody>
          <a:bodyPr wrap="square" rtlCol="0">
            <a:spAutoFit/>
          </a:bodyPr>
          <a:lstStyle/>
          <a:p>
            <a:pPr>
              <a:lnSpc>
                <a:spcPct val="110000"/>
              </a:lnSpc>
              <a:spcAft>
                <a:spcPts val="1200"/>
              </a:spcAft>
            </a:pPr>
            <a:r>
              <a:rPr lang="en-US" b="1" dirty="0" smtClean="0">
                <a:solidFill>
                  <a:srgbClr val="0079C1"/>
                </a:solidFill>
                <a:latin typeface="Arial"/>
                <a:cs typeface="Arial"/>
              </a:rPr>
              <a:t>Navigation Menu</a:t>
            </a:r>
          </a:p>
          <a:p>
            <a:pPr marL="285750" indent="-285750">
              <a:lnSpc>
                <a:spcPct val="110000"/>
              </a:lnSpc>
              <a:buFont typeface="Arial" panose="020B0604020202020204" pitchFamily="34" charset="0"/>
              <a:buChar char="•"/>
            </a:pPr>
            <a:r>
              <a:rPr lang="en-US" sz="1600" dirty="0">
                <a:solidFill>
                  <a:srgbClr val="404040"/>
                </a:solidFill>
                <a:latin typeface="Arial"/>
                <a:cs typeface="Arial"/>
              </a:rPr>
              <a:t>From anywhere in myCoreSource Mobile, the “Hamburger Menu” will pop out a navigation menu for all areas of the app – quickly and easily get from one place to the next without going back to the dashboard</a:t>
            </a:r>
          </a:p>
        </p:txBody>
      </p:sp>
      <p:pic>
        <p:nvPicPr>
          <p:cNvPr id="7" name="Content Placeholder 3"/>
          <p:cNvPicPr>
            <a:picLocks noChangeAspect="1"/>
          </p:cNvPicPr>
          <p:nvPr/>
        </p:nvPicPr>
        <p:blipFill>
          <a:blip r:embed="rId4"/>
          <a:stretch>
            <a:fillRect/>
          </a:stretch>
        </p:blipFill>
        <p:spPr>
          <a:xfrm>
            <a:off x="5687568" y="1581912"/>
            <a:ext cx="1862982" cy="3281585"/>
          </a:xfrm>
          <a:prstGeom prst="rect">
            <a:avLst/>
          </a:prstGeom>
        </p:spPr>
      </p:pic>
    </p:spTree>
    <p:extLst>
      <p:ext uri="{BB962C8B-B14F-4D97-AF65-F5344CB8AC3E}">
        <p14:creationId xmlns:p14="http://schemas.microsoft.com/office/powerpoint/2010/main" val="247483785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82552"/>
            <a:ext cx="8178119" cy="1051560"/>
          </a:xfrm>
        </p:spPr>
        <p:txBody>
          <a:bodyPr>
            <a:noAutofit/>
          </a:bodyPr>
          <a:lstStyle/>
          <a:p>
            <a:pPr>
              <a:lnSpc>
                <a:spcPct val="100000"/>
              </a:lnSpc>
            </a:pPr>
            <a:r>
              <a:rPr lang="en-US" sz="3200" b="1" dirty="0" smtClean="0">
                <a:solidFill>
                  <a:srgbClr val="0079C1"/>
                </a:solidFill>
                <a:latin typeface="Arial"/>
                <a:cs typeface="Arial"/>
              </a:rPr>
              <a:t>Easy Access to </a:t>
            </a:r>
            <a:br>
              <a:rPr lang="en-US" sz="3200" b="1" dirty="0" smtClean="0">
                <a:solidFill>
                  <a:srgbClr val="0079C1"/>
                </a:solidFill>
                <a:latin typeface="Arial"/>
                <a:cs typeface="Arial"/>
              </a:rPr>
            </a:br>
            <a:r>
              <a:rPr lang="en-US" sz="3200" b="1" dirty="0" smtClean="0">
                <a:solidFill>
                  <a:srgbClr val="0079C1"/>
                </a:solidFill>
                <a:latin typeface="Arial"/>
                <a:cs typeface="Arial"/>
              </a:rPr>
              <a:t>Essential Information</a:t>
            </a:r>
            <a:endParaRPr lang="en-US" sz="3200" b="1" dirty="0">
              <a:solidFill>
                <a:srgbClr val="0079C1"/>
              </a:solidFill>
              <a:latin typeface="Arial"/>
              <a:cs typeface="Arial"/>
            </a:endParaRPr>
          </a:p>
        </p:txBody>
      </p:sp>
      <p:sp>
        <p:nvSpPr>
          <p:cNvPr id="10" name="TextBox 9"/>
          <p:cNvSpPr txBox="1"/>
          <p:nvPr/>
        </p:nvSpPr>
        <p:spPr>
          <a:xfrm>
            <a:off x="457200" y="1836782"/>
            <a:ext cx="4092090" cy="4492513"/>
          </a:xfrm>
          <a:prstGeom prst="rect">
            <a:avLst/>
          </a:prstGeom>
          <a:noFill/>
        </p:spPr>
        <p:txBody>
          <a:bodyPr wrap="square" rtlCol="0">
            <a:spAutoFit/>
          </a:bodyPr>
          <a:lstStyle/>
          <a:p>
            <a:pPr>
              <a:lnSpc>
                <a:spcPct val="110000"/>
              </a:lnSpc>
              <a:spcAft>
                <a:spcPts val="1200"/>
              </a:spcAft>
            </a:pPr>
            <a:r>
              <a:rPr lang="en-US" b="1" dirty="0" smtClean="0">
                <a:solidFill>
                  <a:srgbClr val="0079C1"/>
                </a:solidFill>
                <a:latin typeface="Arial"/>
                <a:cs typeface="Arial"/>
              </a:rPr>
              <a:t>Additional Features</a:t>
            </a:r>
          </a:p>
          <a:p>
            <a:pPr marL="285750" indent="-285750">
              <a:lnSpc>
                <a:spcPct val="110000"/>
              </a:lnSpc>
              <a:spcAft>
                <a:spcPts val="600"/>
              </a:spcAft>
              <a:buFont typeface="Arial" panose="020B0604020202020204" pitchFamily="34" charset="0"/>
              <a:buChar char="•"/>
            </a:pPr>
            <a:r>
              <a:rPr lang="en-US" sz="1600" dirty="0">
                <a:solidFill>
                  <a:srgbClr val="404040"/>
                </a:solidFill>
                <a:latin typeface="Arial"/>
                <a:cs typeface="Arial"/>
              </a:rPr>
              <a:t>Scrolling down the dashboard, the user will have access to links that have been configured in the Client Database – specific to THEIR eligibility (just like ICE Portal</a:t>
            </a:r>
            <a:r>
              <a:rPr lang="en-US" sz="1600" dirty="0" smtClean="0">
                <a:solidFill>
                  <a:srgbClr val="404040"/>
                </a:solidFill>
                <a:latin typeface="Arial"/>
                <a:cs typeface="Arial"/>
              </a:rPr>
              <a:t>)</a:t>
            </a:r>
          </a:p>
          <a:p>
            <a:pPr marL="285750" indent="-285750">
              <a:lnSpc>
                <a:spcPct val="110000"/>
              </a:lnSpc>
              <a:spcAft>
                <a:spcPts val="600"/>
              </a:spcAft>
              <a:buFont typeface="Arial" panose="020B0604020202020204" pitchFamily="34" charset="0"/>
              <a:buChar char="•"/>
            </a:pPr>
            <a:r>
              <a:rPr lang="en-US" sz="1600" dirty="0">
                <a:solidFill>
                  <a:srgbClr val="404040"/>
                </a:solidFill>
                <a:latin typeface="Arial"/>
                <a:cs typeface="Arial"/>
              </a:rPr>
              <a:t>A “News” section exists to post quick messages to </a:t>
            </a:r>
            <a:r>
              <a:rPr lang="en-US" sz="1600" dirty="0" smtClean="0">
                <a:solidFill>
                  <a:srgbClr val="404040"/>
                </a:solidFill>
                <a:latin typeface="Arial"/>
                <a:cs typeface="Arial"/>
              </a:rPr>
              <a:t>members</a:t>
            </a:r>
          </a:p>
          <a:p>
            <a:pPr marL="285750" indent="-285750">
              <a:lnSpc>
                <a:spcPct val="110000"/>
              </a:lnSpc>
              <a:buFont typeface="Arial" panose="020B0604020202020204" pitchFamily="34" charset="0"/>
              <a:buChar char="•"/>
            </a:pPr>
            <a:r>
              <a:rPr lang="en-US" sz="1600" dirty="0">
                <a:solidFill>
                  <a:srgbClr val="404040"/>
                </a:solidFill>
                <a:latin typeface="Arial"/>
                <a:cs typeface="Arial"/>
              </a:rPr>
              <a:t>Contact CoreSource provides a quick button to dial CoreSource AND will route the member to the Customer Service number specific to the client they belong to.</a:t>
            </a:r>
          </a:p>
          <a:p>
            <a:pPr marL="285750" indent="-285750">
              <a:lnSpc>
                <a:spcPct val="110000"/>
              </a:lnSpc>
              <a:buFont typeface="Arial" panose="020B0604020202020204" pitchFamily="34" charset="0"/>
              <a:buChar char="•"/>
            </a:pPr>
            <a:endParaRPr lang="en-US" sz="1600" dirty="0">
              <a:solidFill>
                <a:schemeClr val="tx2"/>
              </a:solidFill>
              <a:latin typeface="Arial"/>
              <a:cs typeface="Arial"/>
            </a:endParaRPr>
          </a:p>
          <a:p>
            <a:pPr marL="285750" indent="-285750">
              <a:lnSpc>
                <a:spcPct val="110000"/>
              </a:lnSpc>
              <a:buFont typeface="Arial" panose="020B0604020202020204" pitchFamily="34" charset="0"/>
              <a:buChar char="•"/>
            </a:pPr>
            <a:endParaRPr lang="en-US" sz="1600" dirty="0">
              <a:solidFill>
                <a:schemeClr val="tx2"/>
              </a:solidFill>
              <a:latin typeface="Arial"/>
              <a:cs typeface="Arial"/>
            </a:endParaRPr>
          </a:p>
        </p:txBody>
      </p:sp>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5010912" y="694944"/>
            <a:ext cx="3214207" cy="4883339"/>
          </a:xfrm>
          <a:prstGeom prst="rect">
            <a:avLst/>
          </a:prstGeom>
        </p:spPr>
      </p:pic>
      <p:pic>
        <p:nvPicPr>
          <p:cNvPr id="13" name="Picture 12"/>
          <p:cNvPicPr>
            <a:picLocks noChangeAspect="1"/>
          </p:cNvPicPr>
          <p:nvPr/>
        </p:nvPicPr>
        <p:blipFill rotWithShape="1">
          <a:blip r:embed="rId5"/>
          <a:srcRect l="352" t="48031"/>
          <a:stretch/>
        </p:blipFill>
        <p:spPr>
          <a:xfrm>
            <a:off x="5688330" y="1554042"/>
            <a:ext cx="1862982" cy="1751888"/>
          </a:xfrm>
          <a:prstGeom prst="rect">
            <a:avLst/>
          </a:prstGeom>
        </p:spPr>
      </p:pic>
      <p:pic>
        <p:nvPicPr>
          <p:cNvPr id="14" name="Content Placeholder 6"/>
          <p:cNvPicPr>
            <a:picLocks noGrp="1" noChangeAspect="1"/>
          </p:cNvPicPr>
          <p:nvPr>
            <p:ph idx="1"/>
          </p:nvPr>
        </p:nvPicPr>
        <p:blipFill>
          <a:blip r:embed="rId6"/>
          <a:stretch>
            <a:fillRect/>
          </a:stretch>
        </p:blipFill>
        <p:spPr>
          <a:xfrm>
            <a:off x="5688331" y="3263890"/>
            <a:ext cx="1862981" cy="1529697"/>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017" t="73520" r="1683" b="8785"/>
          <a:stretch/>
        </p:blipFill>
        <p:spPr>
          <a:xfrm>
            <a:off x="5688330" y="3870642"/>
            <a:ext cx="1837345" cy="607560"/>
          </a:xfrm>
          <a:prstGeom prst="rect">
            <a:avLst/>
          </a:prstGeom>
        </p:spPr>
      </p:pic>
    </p:spTree>
    <p:extLst>
      <p:ext uri="{BB962C8B-B14F-4D97-AF65-F5344CB8AC3E}">
        <p14:creationId xmlns:p14="http://schemas.microsoft.com/office/powerpoint/2010/main" val="76309628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711902" y="539610"/>
            <a:ext cx="4103170" cy="3108902"/>
          </a:xfrm>
          <a:prstGeom prst="rect">
            <a:avLst/>
          </a:prstGeom>
        </p:spPr>
      </p:pic>
      <p:pic>
        <p:nvPicPr>
          <p:cNvPr id="6" name="Picture 5"/>
          <p:cNvPicPr>
            <a:picLocks noChangeAspect="1"/>
          </p:cNvPicPr>
          <p:nvPr/>
        </p:nvPicPr>
        <p:blipFill rotWithShape="1">
          <a:blip r:embed="rId3"/>
          <a:srcRect l="711" t="1110" r="957" b="2309"/>
          <a:stretch/>
        </p:blipFill>
        <p:spPr>
          <a:xfrm rot="20829456">
            <a:off x="4502691" y="1643604"/>
            <a:ext cx="3531678" cy="2194309"/>
          </a:xfrm>
          <a:prstGeom prst="rect">
            <a:avLst/>
          </a:prstGeom>
        </p:spPr>
      </p:pic>
      <p:pic>
        <p:nvPicPr>
          <p:cNvPr id="8" name="Picture 7"/>
          <p:cNvPicPr>
            <a:picLocks noChangeAspect="1"/>
          </p:cNvPicPr>
          <p:nvPr/>
        </p:nvPicPr>
        <p:blipFill rotWithShape="1">
          <a:blip r:embed="rId4"/>
          <a:srcRect l="622" t="1534" r="1168" b="1564"/>
          <a:stretch/>
        </p:blipFill>
        <p:spPr>
          <a:xfrm rot="1167783">
            <a:off x="5216254" y="3008644"/>
            <a:ext cx="3543440" cy="2210582"/>
          </a:xfrm>
          <a:prstGeom prst="rect">
            <a:avLst/>
          </a:prstGeom>
        </p:spPr>
      </p:pic>
      <p:sp>
        <p:nvSpPr>
          <p:cNvPr id="10" name="TextBox 9"/>
          <p:cNvSpPr txBox="1"/>
          <p:nvPr/>
        </p:nvSpPr>
        <p:spPr>
          <a:xfrm>
            <a:off x="585216" y="1045657"/>
            <a:ext cx="3758276" cy="5075235"/>
          </a:xfrm>
          <a:prstGeom prst="rect">
            <a:avLst/>
          </a:prstGeom>
          <a:noFill/>
        </p:spPr>
        <p:txBody>
          <a:bodyPr wrap="square" rtlCol="0">
            <a:spAutoFit/>
          </a:bodyPr>
          <a:lstStyle/>
          <a:p>
            <a:pPr>
              <a:lnSpc>
                <a:spcPct val="110000"/>
              </a:lnSpc>
              <a:spcAft>
                <a:spcPts val="600"/>
              </a:spcAft>
            </a:pPr>
            <a:r>
              <a:rPr lang="en-US" b="1" dirty="0">
                <a:solidFill>
                  <a:srgbClr val="0079C1"/>
                </a:solidFill>
                <a:latin typeface="Arial"/>
                <a:cs typeface="Arial"/>
              </a:rPr>
              <a:t>New registration!</a:t>
            </a:r>
          </a:p>
          <a:p>
            <a:pPr>
              <a:lnSpc>
                <a:spcPct val="110000"/>
              </a:lnSpc>
            </a:pPr>
            <a:r>
              <a:rPr lang="en-US" sz="1200" dirty="0">
                <a:latin typeface="Arial"/>
                <a:cs typeface="Arial"/>
              </a:rPr>
              <a:t>We are revamping our registration process to make it quicker &amp; easier than ever to gain access, </a:t>
            </a:r>
          </a:p>
          <a:p>
            <a:pPr>
              <a:lnSpc>
                <a:spcPct val="110000"/>
              </a:lnSpc>
              <a:spcAft>
                <a:spcPts val="600"/>
              </a:spcAft>
            </a:pPr>
            <a:r>
              <a:rPr lang="en-US" sz="1200" dirty="0">
                <a:latin typeface="Arial"/>
                <a:cs typeface="Arial"/>
              </a:rPr>
              <a:t>while still keeping it secure</a:t>
            </a:r>
            <a:r>
              <a:rPr lang="en-US" sz="1200" dirty="0" smtClean="0">
                <a:latin typeface="Arial"/>
                <a:cs typeface="Arial"/>
              </a:rPr>
              <a:t>!</a:t>
            </a:r>
            <a:endParaRPr lang="en-US" sz="1200" dirty="0">
              <a:latin typeface="Arial"/>
              <a:cs typeface="Arial"/>
            </a:endParaRPr>
          </a:p>
          <a:p>
            <a:pPr marL="128588" indent="-128588">
              <a:lnSpc>
                <a:spcPct val="110000"/>
              </a:lnSpc>
              <a:spcAft>
                <a:spcPts val="600"/>
              </a:spcAft>
              <a:buFont typeface="Arial" panose="020B0604020202020204" pitchFamily="34" charset="0"/>
              <a:buChar char="•"/>
            </a:pPr>
            <a:r>
              <a:rPr lang="en-US" sz="1200" dirty="0">
                <a:latin typeface="Arial"/>
                <a:cs typeface="Arial"/>
              </a:rPr>
              <a:t>Members can let us know how they want to receive communication. </a:t>
            </a:r>
          </a:p>
          <a:p>
            <a:pPr marL="128588" indent="-128588">
              <a:lnSpc>
                <a:spcPct val="110000"/>
              </a:lnSpc>
              <a:spcAft>
                <a:spcPts val="1800"/>
              </a:spcAft>
              <a:buFont typeface="Arial" panose="020B0604020202020204" pitchFamily="34" charset="0"/>
              <a:buChar char="•"/>
            </a:pPr>
            <a:r>
              <a:rPr lang="en-US" sz="1200" dirty="0">
                <a:latin typeface="Arial"/>
                <a:cs typeface="Arial"/>
              </a:rPr>
              <a:t>We are verifying contact information to ensure we capture valid data to enhance the member experience</a:t>
            </a:r>
            <a:r>
              <a:rPr lang="en-US" sz="1200" dirty="0" smtClean="0">
                <a:latin typeface="Arial"/>
                <a:cs typeface="Arial"/>
              </a:rPr>
              <a:t>.</a:t>
            </a:r>
            <a:endParaRPr lang="en-US" sz="1200" dirty="0">
              <a:latin typeface="Arial"/>
              <a:cs typeface="Arial"/>
            </a:endParaRPr>
          </a:p>
          <a:p>
            <a:pPr>
              <a:lnSpc>
                <a:spcPct val="110000"/>
              </a:lnSpc>
              <a:spcAft>
                <a:spcPts val="600"/>
              </a:spcAft>
            </a:pPr>
            <a:r>
              <a:rPr lang="en-US" b="1" dirty="0">
                <a:solidFill>
                  <a:srgbClr val="0079C1"/>
                </a:solidFill>
                <a:latin typeface="Arial"/>
                <a:cs typeface="Arial"/>
              </a:rPr>
              <a:t>New home page!</a:t>
            </a:r>
          </a:p>
          <a:p>
            <a:pPr>
              <a:lnSpc>
                <a:spcPct val="110000"/>
              </a:lnSpc>
              <a:spcAft>
                <a:spcPts val="600"/>
              </a:spcAft>
            </a:pPr>
            <a:r>
              <a:rPr lang="en-US" sz="1200" dirty="0">
                <a:latin typeface="Arial"/>
                <a:cs typeface="Arial"/>
              </a:rPr>
              <a:t>We are giving our home page a face-lift</a:t>
            </a:r>
            <a:r>
              <a:rPr lang="en-US" sz="1200" dirty="0" smtClean="0">
                <a:latin typeface="Arial"/>
                <a:cs typeface="Arial"/>
              </a:rPr>
              <a:t>!</a:t>
            </a:r>
            <a:endParaRPr lang="en-US" sz="1200" dirty="0">
              <a:latin typeface="Arial"/>
              <a:cs typeface="Arial"/>
            </a:endParaRPr>
          </a:p>
          <a:p>
            <a:pPr marL="128588" indent="-128588">
              <a:lnSpc>
                <a:spcPct val="110000"/>
              </a:lnSpc>
              <a:spcAft>
                <a:spcPts val="600"/>
              </a:spcAft>
              <a:buFont typeface="Arial" panose="020B0604020202020204" pitchFamily="34" charset="0"/>
              <a:buChar char="•"/>
            </a:pPr>
            <a:r>
              <a:rPr lang="en-US" sz="1200" dirty="0">
                <a:latin typeface="Arial"/>
                <a:cs typeface="Arial"/>
              </a:rPr>
              <a:t>Members will have dashboard access to the data that truly is important to them.</a:t>
            </a:r>
          </a:p>
          <a:p>
            <a:pPr marL="128588" indent="-128588">
              <a:lnSpc>
                <a:spcPct val="110000"/>
              </a:lnSpc>
              <a:spcAft>
                <a:spcPts val="600"/>
              </a:spcAft>
              <a:buFont typeface="Arial" panose="020B0604020202020204" pitchFamily="34" charset="0"/>
              <a:buChar char="•"/>
            </a:pPr>
            <a:r>
              <a:rPr lang="en-US" sz="1200" dirty="0">
                <a:latin typeface="Arial"/>
                <a:cs typeface="Arial"/>
              </a:rPr>
              <a:t>Graphs give a quick overview of a member’s current year totals.</a:t>
            </a:r>
          </a:p>
          <a:p>
            <a:pPr marL="128588" indent="-128588">
              <a:lnSpc>
                <a:spcPct val="110000"/>
              </a:lnSpc>
              <a:buFont typeface="Arial" panose="020B0604020202020204" pitchFamily="34" charset="0"/>
              <a:buChar char="•"/>
            </a:pPr>
            <a:r>
              <a:rPr lang="en-US" sz="1200" dirty="0">
                <a:latin typeface="Arial"/>
                <a:cs typeface="Arial"/>
              </a:rPr>
              <a:t>Message alerts keep members engaged and informed on what is specific to them to help manage their healthcare dollars.</a:t>
            </a:r>
          </a:p>
          <a:p>
            <a:pPr marL="128588" indent="-128588">
              <a:lnSpc>
                <a:spcPct val="110000"/>
              </a:lnSpc>
              <a:buFont typeface="Arial" panose="020B0604020202020204" pitchFamily="34" charset="0"/>
              <a:buChar char="•"/>
            </a:pPr>
            <a:endParaRPr lang="en-US" sz="1200" dirty="0">
              <a:latin typeface="Arial"/>
              <a:cs typeface="Arial"/>
            </a:endParaRPr>
          </a:p>
        </p:txBody>
      </p:sp>
      <p:sp>
        <p:nvSpPr>
          <p:cNvPr id="2" name="Title 1"/>
          <p:cNvSpPr>
            <a:spLocks noGrp="1"/>
          </p:cNvSpPr>
          <p:nvPr>
            <p:ph type="title"/>
          </p:nvPr>
        </p:nvSpPr>
        <p:spPr>
          <a:xfrm>
            <a:off x="585216" y="365760"/>
            <a:ext cx="7886700" cy="685800"/>
          </a:xfrm>
        </p:spPr>
        <p:txBody>
          <a:bodyPr>
            <a:normAutofit/>
          </a:bodyPr>
          <a:lstStyle/>
          <a:p>
            <a:r>
              <a:rPr lang="en-US" sz="3200" b="1" dirty="0" smtClean="0">
                <a:solidFill>
                  <a:srgbClr val="0079C1"/>
                </a:solidFill>
                <a:latin typeface="Arial"/>
                <a:cs typeface="Arial"/>
              </a:rPr>
              <a:t>Portal Update</a:t>
            </a:r>
            <a:endParaRPr lang="en-US" sz="3200" b="1" dirty="0">
              <a:solidFill>
                <a:srgbClr val="0079C1"/>
              </a:solidFill>
              <a:latin typeface="Arial"/>
              <a:cs typeface="Arial"/>
            </a:endParaRPr>
          </a:p>
        </p:txBody>
      </p:sp>
    </p:spTree>
    <p:extLst>
      <p:ext uri="{BB962C8B-B14F-4D97-AF65-F5344CB8AC3E}">
        <p14:creationId xmlns:p14="http://schemas.microsoft.com/office/powerpoint/2010/main" val="352783306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fade">
                                      <p:cBhvr>
                                        <p:cTn id="24" dur="500"/>
                                        <p:tgtEl>
                                          <p:spTgt spid="10">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500"/>
                                        <p:tgtEl>
                                          <p:spTgt spid="10">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animEffect transition="in" filter="fade">
                                      <p:cBhvr>
                                        <p:cTn id="33" dur="500"/>
                                        <p:tgtEl>
                                          <p:spTgt spid="10">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xEl>
                                              <p:pRg st="9" end="9"/>
                                            </p:txEl>
                                          </p:spTgt>
                                        </p:tgtEl>
                                        <p:attrNameLst>
                                          <p:attrName>style.visibility</p:attrName>
                                        </p:attrNameLst>
                                      </p:cBhvr>
                                      <p:to>
                                        <p:strVal val="visible"/>
                                      </p:to>
                                    </p:set>
                                    <p:animEffect transition="in" filter="fade">
                                      <p:cBhvr>
                                        <p:cTn id="36"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760"/>
            <a:ext cx="7886700" cy="685800"/>
          </a:xfrm>
        </p:spPr>
        <p:txBody>
          <a:bodyPr>
            <a:normAutofit/>
          </a:bodyPr>
          <a:lstStyle/>
          <a:p>
            <a:pPr algn="ctr"/>
            <a:r>
              <a:rPr lang="en-US" sz="3200" b="1" dirty="0" smtClean="0">
                <a:solidFill>
                  <a:srgbClr val="0079C1"/>
                </a:solidFill>
                <a:latin typeface="Arial"/>
                <a:cs typeface="Arial"/>
              </a:rPr>
              <a:t>Portal Usage Continues to Grow!</a:t>
            </a:r>
            <a:endParaRPr lang="en-US" sz="3200" b="1" dirty="0">
              <a:solidFill>
                <a:srgbClr val="0079C1"/>
              </a:solidFill>
              <a:latin typeface="Arial"/>
              <a:cs typeface="Arial"/>
            </a:endParaRPr>
          </a:p>
        </p:txBody>
      </p:sp>
      <p:pic>
        <p:nvPicPr>
          <p:cNvPr id="3" name="Picture 2"/>
          <p:cNvPicPr>
            <a:picLocks noChangeAspect="1"/>
          </p:cNvPicPr>
          <p:nvPr/>
        </p:nvPicPr>
        <p:blipFill>
          <a:blip r:embed="rId2"/>
          <a:stretch>
            <a:fillRect/>
          </a:stretch>
        </p:blipFill>
        <p:spPr>
          <a:xfrm>
            <a:off x="1611337" y="1406770"/>
            <a:ext cx="5921327" cy="3566969"/>
          </a:xfrm>
          <a:prstGeom prst="rect">
            <a:avLst/>
          </a:prstGeom>
        </p:spPr>
      </p:pic>
      <p:sp>
        <p:nvSpPr>
          <p:cNvPr id="4" name="TextBox 3"/>
          <p:cNvSpPr txBox="1"/>
          <p:nvPr/>
        </p:nvSpPr>
        <p:spPr>
          <a:xfrm>
            <a:off x="910221" y="5178669"/>
            <a:ext cx="7323557" cy="307777"/>
          </a:xfrm>
          <a:prstGeom prst="rect">
            <a:avLst/>
          </a:prstGeom>
          <a:noFill/>
        </p:spPr>
        <p:txBody>
          <a:bodyPr wrap="none" rtlCol="0">
            <a:spAutoFit/>
          </a:bodyPr>
          <a:lstStyle/>
          <a:p>
            <a:pPr algn="ctr"/>
            <a:r>
              <a:rPr lang="en-US" sz="1400" i="1" dirty="0" smtClean="0">
                <a:solidFill>
                  <a:srgbClr val="404040"/>
                </a:solidFill>
                <a:latin typeface="Arial"/>
                <a:cs typeface="Arial"/>
              </a:rPr>
              <a:t>Registered </a:t>
            </a:r>
            <a:r>
              <a:rPr lang="en-US" sz="1400" i="1" dirty="0">
                <a:solidFill>
                  <a:srgbClr val="404040"/>
                </a:solidFill>
                <a:latin typeface="Arial"/>
                <a:cs typeface="Arial"/>
              </a:rPr>
              <a:t>user count is the number of principals that have active ICE principal accounts. </a:t>
            </a:r>
            <a:endParaRPr lang="en-US" sz="1400" dirty="0">
              <a:solidFill>
                <a:srgbClr val="404040"/>
              </a:solidFill>
              <a:latin typeface="Arial"/>
              <a:cs typeface="Arial"/>
            </a:endParaRPr>
          </a:p>
        </p:txBody>
      </p:sp>
    </p:spTree>
    <p:extLst>
      <p:ext uri="{BB962C8B-B14F-4D97-AF65-F5344CB8AC3E}">
        <p14:creationId xmlns:p14="http://schemas.microsoft.com/office/powerpoint/2010/main" val="344701943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902552" y="5531143"/>
            <a:ext cx="3950996" cy="253916"/>
          </a:xfrm>
          <a:prstGeom prst="rect">
            <a:avLst/>
          </a:prstGeom>
        </p:spPr>
        <p:txBody>
          <a:bodyPr wrap="square" anchor="b">
            <a:spAutoFit/>
          </a:bodyPr>
          <a:lstStyle/>
          <a:p>
            <a:pPr algn="ctr"/>
            <a:r>
              <a:rPr lang="en-US" sz="1050" b="0" dirty="0" smtClean="0">
                <a:solidFill>
                  <a:srgbClr val="404040"/>
                </a:solidFill>
                <a:latin typeface="Arial"/>
                <a:cs typeface="Arial"/>
              </a:rPr>
              <a:t>2014 Temkin Experience Ratings, Range of Scores by Industry</a:t>
            </a:r>
            <a:endParaRPr lang="en-US" sz="1050" b="0" dirty="0">
              <a:solidFill>
                <a:srgbClr val="404040"/>
              </a:solidFill>
              <a:latin typeface="Arial"/>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402" y="1129564"/>
            <a:ext cx="4275340" cy="435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80859" y="2102484"/>
            <a:ext cx="2735047" cy="1323439"/>
          </a:xfrm>
          <a:prstGeom prst="rect">
            <a:avLst/>
          </a:prstGeom>
          <a:noFill/>
        </p:spPr>
        <p:txBody>
          <a:bodyPr wrap="square" rtlCol="0">
            <a:spAutoFit/>
          </a:bodyPr>
          <a:lstStyle/>
          <a:p>
            <a:r>
              <a:rPr lang="en-US" sz="2000" dirty="0" smtClean="0">
                <a:solidFill>
                  <a:srgbClr val="404040"/>
                </a:solidFill>
                <a:latin typeface="Arial"/>
                <a:cs typeface="Arial"/>
              </a:rPr>
              <a:t>Health Plans rank low in Experience rating relative to most other industries.</a:t>
            </a:r>
            <a:endParaRPr lang="en-US" sz="2000" dirty="0">
              <a:solidFill>
                <a:srgbClr val="404040"/>
              </a:solidFill>
              <a:latin typeface="Arial"/>
              <a:cs typeface="Arial"/>
            </a:endParaRPr>
          </a:p>
        </p:txBody>
      </p:sp>
      <p:sp>
        <p:nvSpPr>
          <p:cNvPr id="9" name="Title 8"/>
          <p:cNvSpPr>
            <a:spLocks noGrp="1"/>
          </p:cNvSpPr>
          <p:nvPr>
            <p:ph type="title"/>
          </p:nvPr>
        </p:nvSpPr>
        <p:spPr>
          <a:xfrm>
            <a:off x="209455" y="365127"/>
            <a:ext cx="8725091" cy="678778"/>
          </a:xfrm>
        </p:spPr>
        <p:txBody>
          <a:bodyPr>
            <a:normAutofit/>
          </a:bodyPr>
          <a:lstStyle/>
          <a:p>
            <a:pPr algn="ctr"/>
            <a:r>
              <a:rPr lang="en-US" sz="3200" b="1" dirty="0">
                <a:solidFill>
                  <a:srgbClr val="0079C1"/>
                </a:solidFill>
                <a:latin typeface="Arial"/>
                <a:cs typeface="Arial"/>
              </a:rPr>
              <a:t>Trust and Reputation </a:t>
            </a:r>
            <a:r>
              <a:rPr lang="en-US" sz="3200" b="1" dirty="0" smtClean="0">
                <a:solidFill>
                  <a:srgbClr val="0079C1"/>
                </a:solidFill>
                <a:latin typeface="Arial"/>
                <a:cs typeface="Arial"/>
              </a:rPr>
              <a:t>of </a:t>
            </a:r>
            <a:r>
              <a:rPr lang="en-US" sz="3200" b="1" dirty="0">
                <a:solidFill>
                  <a:srgbClr val="0079C1"/>
                </a:solidFill>
                <a:latin typeface="Arial"/>
                <a:cs typeface="Arial"/>
              </a:rPr>
              <a:t>the Industry is </a:t>
            </a:r>
            <a:r>
              <a:rPr lang="en-US" sz="3200" b="1" dirty="0" smtClean="0">
                <a:solidFill>
                  <a:srgbClr val="0079C1"/>
                </a:solidFill>
                <a:latin typeface="Arial"/>
                <a:cs typeface="Arial"/>
              </a:rPr>
              <a:t>Poor</a:t>
            </a:r>
            <a:endParaRPr lang="en-US" sz="3200" dirty="0"/>
          </a:p>
        </p:txBody>
      </p:sp>
      <p:sp>
        <p:nvSpPr>
          <p:cNvPr id="11" name="clipart_drawncirclered"/>
          <p:cNvSpPr>
            <a:spLocks/>
          </p:cNvSpPr>
          <p:nvPr/>
        </p:nvSpPr>
        <p:spPr bwMode="gray">
          <a:xfrm>
            <a:off x="3509931" y="4544884"/>
            <a:ext cx="3959127" cy="388362"/>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p>
            <a:pPr algn="ctr"/>
            <a:endParaRPr lang="en-US" sz="1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7237238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45850"/>
          </a:xfrm>
        </p:spPr>
        <p:txBody>
          <a:bodyPr>
            <a:noAutofit/>
          </a:bodyPr>
          <a:lstStyle/>
          <a:p>
            <a:pPr algn="ctr">
              <a:lnSpc>
                <a:spcPct val="100000"/>
              </a:lnSpc>
            </a:pPr>
            <a:r>
              <a:rPr lang="en-US" sz="3200" b="1" dirty="0" smtClean="0">
                <a:solidFill>
                  <a:srgbClr val="0079C1"/>
                </a:solidFill>
                <a:latin typeface="Arial"/>
                <a:cs typeface="Arial"/>
              </a:rPr>
              <a:t>Consumers Are Worried About </a:t>
            </a:r>
            <a:br>
              <a:rPr lang="en-US" sz="3200" b="1" dirty="0" smtClean="0">
                <a:solidFill>
                  <a:srgbClr val="0079C1"/>
                </a:solidFill>
                <a:latin typeface="Arial"/>
                <a:cs typeface="Arial"/>
              </a:rPr>
            </a:br>
            <a:r>
              <a:rPr lang="en-US" sz="3200" b="1" dirty="0" smtClean="0">
                <a:solidFill>
                  <a:srgbClr val="0079C1"/>
                </a:solidFill>
                <a:latin typeface="Arial"/>
                <a:cs typeface="Arial"/>
              </a:rPr>
              <a:t>Healthcare Costs</a:t>
            </a:r>
            <a:endParaRPr lang="en-US" sz="3200" b="1" dirty="0">
              <a:solidFill>
                <a:srgbClr val="0079C1"/>
              </a:solidFill>
              <a:latin typeface="Arial"/>
              <a:cs typeface="Arial"/>
            </a:endParaRPr>
          </a:p>
        </p:txBody>
      </p:sp>
      <p:pic>
        <p:nvPicPr>
          <p:cNvPr id="1026" name="Picture 9" descr="150420FinancialWorry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1825625"/>
            <a:ext cx="56102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ipart_drawncirclered"/>
          <p:cNvSpPr>
            <a:spLocks/>
          </p:cNvSpPr>
          <p:nvPr/>
        </p:nvSpPr>
        <p:spPr bwMode="gray">
          <a:xfrm flipH="1">
            <a:off x="1600200" y="3528379"/>
            <a:ext cx="3959127" cy="33781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p>
            <a:pPr algn="ctr"/>
            <a:endParaRPr lang="en-US" sz="1400" b="1" dirty="0">
              <a:solidFill>
                <a:srgbClr val="000000"/>
              </a:solidFill>
              <a:latin typeface="Arial" pitchFamily="34" charset="0"/>
              <a:cs typeface="Arial" pitchFamily="34" charset="0"/>
            </a:endParaRPr>
          </a:p>
        </p:txBody>
      </p:sp>
      <p:sp>
        <p:nvSpPr>
          <p:cNvPr id="6" name="clipart_drawncirclered"/>
          <p:cNvSpPr>
            <a:spLocks/>
          </p:cNvSpPr>
          <p:nvPr/>
        </p:nvSpPr>
        <p:spPr bwMode="gray">
          <a:xfrm flipH="1">
            <a:off x="1601527" y="3935756"/>
            <a:ext cx="3959127" cy="337816"/>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p>
            <a:pPr algn="ctr"/>
            <a:endParaRPr lang="en-US" sz="1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84888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90550" y="365760"/>
            <a:ext cx="7886700" cy="1051238"/>
          </a:xfrm>
        </p:spPr>
        <p:txBody>
          <a:bodyPr>
            <a:noAutofit/>
          </a:bodyPr>
          <a:lstStyle/>
          <a:p>
            <a:pPr algn="ctr">
              <a:lnSpc>
                <a:spcPct val="100000"/>
              </a:lnSpc>
            </a:pPr>
            <a:r>
              <a:rPr lang="en-US" sz="3200" b="1" dirty="0" smtClean="0">
                <a:solidFill>
                  <a:srgbClr val="0079C1"/>
                </a:solidFill>
                <a:latin typeface="Arial"/>
                <a:cs typeface="Arial"/>
              </a:rPr>
              <a:t>Employers Want Solutions that Drive Improved Performance </a:t>
            </a:r>
            <a:endParaRPr lang="en-US" sz="3200" b="1" dirty="0">
              <a:solidFill>
                <a:srgbClr val="0079C1"/>
              </a:solidFill>
              <a:latin typeface="Arial"/>
              <a:cs typeface="Arial"/>
            </a:endParaRPr>
          </a:p>
        </p:txBody>
      </p:sp>
      <p:cxnSp>
        <p:nvCxnSpPr>
          <p:cNvPr id="19" name="Straight Arrow Connector 18"/>
          <p:cNvCxnSpPr/>
          <p:nvPr/>
        </p:nvCxnSpPr>
        <p:spPr>
          <a:xfrm flipV="1">
            <a:off x="838200" y="1371600"/>
            <a:ext cx="0" cy="4495800"/>
          </a:xfrm>
          <a:prstGeom prst="straightConnector1">
            <a:avLst/>
          </a:prstGeom>
          <a:ln>
            <a:solidFill>
              <a:srgbClr val="404040"/>
            </a:solidFill>
            <a:tailEnd type="arrow"/>
          </a:ln>
        </p:spPr>
        <p:style>
          <a:lnRef idx="3">
            <a:schemeClr val="dk1"/>
          </a:lnRef>
          <a:fillRef idx="0">
            <a:schemeClr val="dk1"/>
          </a:fillRef>
          <a:effectRef idx="2">
            <a:schemeClr val="dk1"/>
          </a:effectRef>
          <a:fontRef idx="minor">
            <a:schemeClr val="tx1"/>
          </a:fontRef>
        </p:style>
      </p:cxnSp>
      <p:sp>
        <p:nvSpPr>
          <p:cNvPr id="24" name="TextBox 23"/>
          <p:cNvSpPr txBox="1"/>
          <p:nvPr/>
        </p:nvSpPr>
        <p:spPr>
          <a:xfrm rot="16200000">
            <a:off x="-1600161" y="3489126"/>
            <a:ext cx="4119187" cy="461665"/>
          </a:xfrm>
          <a:prstGeom prst="rect">
            <a:avLst/>
          </a:prstGeom>
          <a:noFill/>
        </p:spPr>
        <p:txBody>
          <a:bodyPr wrap="none" rtlCol="0">
            <a:spAutoFit/>
          </a:bodyPr>
          <a:lstStyle/>
          <a:p>
            <a:pPr algn="ctr"/>
            <a:r>
              <a:rPr lang="en-US" sz="2400" dirty="0" smtClean="0">
                <a:solidFill>
                  <a:srgbClr val="404040"/>
                </a:solidFill>
                <a:latin typeface="Arial"/>
                <a:cs typeface="Arial"/>
              </a:rPr>
              <a:t>Hierarchy of employer needs</a:t>
            </a:r>
          </a:p>
        </p:txBody>
      </p:sp>
      <p:sp>
        <p:nvSpPr>
          <p:cNvPr id="25" name="TextBox 24"/>
          <p:cNvSpPr txBox="1"/>
          <p:nvPr/>
        </p:nvSpPr>
        <p:spPr>
          <a:xfrm>
            <a:off x="6185176" y="4621735"/>
            <a:ext cx="2873102" cy="1077218"/>
          </a:xfrm>
          <a:prstGeom prst="rect">
            <a:avLst/>
          </a:prstGeom>
          <a:noFill/>
        </p:spPr>
        <p:txBody>
          <a:bodyPr wrap="square" rtlCol="0">
            <a:spAutoFit/>
          </a:bodyPr>
          <a:lstStyle/>
          <a:p>
            <a:r>
              <a:rPr lang="en-US" sz="1600" dirty="0" smtClean="0">
                <a:solidFill>
                  <a:srgbClr val="404040"/>
                </a:solidFill>
                <a:latin typeface="Arial"/>
                <a:cs typeface="Arial"/>
              </a:rPr>
              <a:t>Solid performance on the basics—network strength, customer service, claims processing, competitive cost </a:t>
            </a:r>
          </a:p>
        </p:txBody>
      </p:sp>
      <p:cxnSp>
        <p:nvCxnSpPr>
          <p:cNvPr id="27" name="Straight Connector 26"/>
          <p:cNvCxnSpPr/>
          <p:nvPr/>
        </p:nvCxnSpPr>
        <p:spPr>
          <a:xfrm>
            <a:off x="1143000" y="2952746"/>
            <a:ext cx="67818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40496" y="1986851"/>
            <a:ext cx="3237759" cy="584776"/>
          </a:xfrm>
          <a:prstGeom prst="rect">
            <a:avLst/>
          </a:prstGeom>
          <a:noFill/>
        </p:spPr>
        <p:txBody>
          <a:bodyPr wrap="square" rtlCol="0">
            <a:spAutoFit/>
          </a:bodyPr>
          <a:lstStyle/>
          <a:p>
            <a:r>
              <a:rPr lang="en-US" sz="1600" dirty="0" smtClean="0">
                <a:solidFill>
                  <a:srgbClr val="404040"/>
                </a:solidFill>
                <a:latin typeface="Arial"/>
                <a:cs typeface="Arial"/>
              </a:rPr>
              <a:t>Consults on forward looking employee and benefit strategy </a:t>
            </a:r>
          </a:p>
        </p:txBody>
      </p:sp>
      <p:sp>
        <p:nvSpPr>
          <p:cNvPr id="16" name="Rectangle 15"/>
          <p:cNvSpPr/>
          <p:nvPr/>
        </p:nvSpPr>
        <p:spPr>
          <a:xfrm>
            <a:off x="1295400" y="4588520"/>
            <a:ext cx="4572000" cy="1126480"/>
          </a:xfrm>
          <a:prstGeom prst="rect">
            <a:avLst/>
          </a:prstGeom>
          <a:solidFill>
            <a:srgbClr val="0079C1">
              <a:alpha val="75000"/>
            </a:srgbClr>
          </a:solidFill>
          <a:ln w="12700">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Arial"/>
                <a:cs typeface="Arial"/>
              </a:rPr>
              <a:t>Core health benefit provider </a:t>
            </a:r>
            <a:endParaRPr lang="en-US" sz="2000" dirty="0">
              <a:solidFill>
                <a:schemeClr val="bg1"/>
              </a:solidFill>
              <a:latin typeface="Arial"/>
              <a:cs typeface="Arial"/>
            </a:endParaRPr>
          </a:p>
        </p:txBody>
      </p:sp>
      <p:sp>
        <p:nvSpPr>
          <p:cNvPr id="17" name="Rectangle 16"/>
          <p:cNvSpPr/>
          <p:nvPr/>
        </p:nvSpPr>
        <p:spPr>
          <a:xfrm>
            <a:off x="1641231" y="3124200"/>
            <a:ext cx="3886200" cy="1066799"/>
          </a:xfrm>
          <a:prstGeom prst="rect">
            <a:avLst/>
          </a:prstGeom>
          <a:solidFill>
            <a:srgbClr val="6CB33F">
              <a:alpha val="75000"/>
            </a:srgbClr>
          </a:solidFill>
          <a:ln w="6350">
            <a:solidFill>
              <a:schemeClr val="tx1">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Arial"/>
                <a:cs typeface="Arial"/>
              </a:rPr>
              <a:t>Proactive benefit partner</a:t>
            </a:r>
            <a:endParaRPr lang="en-US" sz="2000" dirty="0">
              <a:solidFill>
                <a:schemeClr val="bg1"/>
              </a:solidFill>
              <a:latin typeface="Arial"/>
              <a:cs typeface="Arial"/>
            </a:endParaRPr>
          </a:p>
        </p:txBody>
      </p:sp>
      <p:sp>
        <p:nvSpPr>
          <p:cNvPr id="18" name="Rectangle 17"/>
          <p:cNvSpPr/>
          <p:nvPr/>
        </p:nvSpPr>
        <p:spPr>
          <a:xfrm>
            <a:off x="2438400" y="1828800"/>
            <a:ext cx="2286000" cy="902732"/>
          </a:xfrm>
          <a:prstGeom prst="rect">
            <a:avLst/>
          </a:prstGeom>
          <a:solidFill>
            <a:srgbClr val="E86D1F">
              <a:alpha val="75000"/>
            </a:srgbClr>
          </a:solidFill>
          <a:ln w="9525">
            <a:solidFill>
              <a:schemeClr val="tx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a:cs typeface="Arial"/>
              </a:rPr>
              <a:t>Strategic advisor </a:t>
            </a:r>
            <a:endParaRPr lang="en-US" sz="2000" dirty="0">
              <a:latin typeface="Arial"/>
              <a:cs typeface="Arial"/>
            </a:endParaRPr>
          </a:p>
        </p:txBody>
      </p:sp>
      <p:sp>
        <p:nvSpPr>
          <p:cNvPr id="20" name="TextBox 19"/>
          <p:cNvSpPr txBox="1"/>
          <p:nvPr/>
        </p:nvSpPr>
        <p:spPr>
          <a:xfrm>
            <a:off x="5844167" y="3125539"/>
            <a:ext cx="3127863" cy="1077218"/>
          </a:xfrm>
          <a:prstGeom prst="rect">
            <a:avLst/>
          </a:prstGeom>
          <a:noFill/>
        </p:spPr>
        <p:txBody>
          <a:bodyPr wrap="square" rtlCol="0">
            <a:spAutoFit/>
          </a:bodyPr>
          <a:lstStyle/>
          <a:p>
            <a:r>
              <a:rPr lang="en-US" sz="1600" dirty="0" smtClean="0">
                <a:solidFill>
                  <a:srgbClr val="404040"/>
                </a:solidFill>
                <a:latin typeface="Arial"/>
                <a:cs typeface="Arial"/>
              </a:rPr>
              <a:t>Helps us manage our costs      with the right recommendations &amp; programs that match our business and employees </a:t>
            </a:r>
          </a:p>
        </p:txBody>
      </p:sp>
      <p:sp>
        <p:nvSpPr>
          <p:cNvPr id="8" name="Slide Number Placeholder 7"/>
          <p:cNvSpPr>
            <a:spLocks noGrp="1"/>
          </p:cNvSpPr>
          <p:nvPr>
            <p:ph type="sldNum" sz="quarter" idx="12"/>
          </p:nvPr>
        </p:nvSpPr>
        <p:spPr/>
        <p:txBody>
          <a:bodyPr/>
          <a:lstStyle/>
          <a:p>
            <a:fld id="{A631DBD7-DB17-4F74-94E4-9BFA3B37A255}" type="slidenum">
              <a:rPr lang="en-US" smtClean="0"/>
              <a:t>5</a:t>
            </a:fld>
            <a:endParaRPr lang="en-US" dirty="0"/>
          </a:p>
        </p:txBody>
      </p:sp>
      <p:sp>
        <p:nvSpPr>
          <p:cNvPr id="3" name="Right Arrow 2"/>
          <p:cNvSpPr/>
          <p:nvPr/>
        </p:nvSpPr>
        <p:spPr>
          <a:xfrm>
            <a:off x="834269" y="3537372"/>
            <a:ext cx="623834" cy="2958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lipart_drawncirclered"/>
          <p:cNvSpPr>
            <a:spLocks/>
          </p:cNvSpPr>
          <p:nvPr/>
        </p:nvSpPr>
        <p:spPr bwMode="gray">
          <a:xfrm>
            <a:off x="1568304" y="3132418"/>
            <a:ext cx="3959127" cy="1039944"/>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p>
            <a:pPr algn="ctr"/>
            <a:endParaRPr lang="en-US" sz="14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2071975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Oval 1"/>
          <p:cNvSpPr/>
          <p:nvPr/>
        </p:nvSpPr>
        <p:spPr>
          <a:xfrm>
            <a:off x="3503986" y="1649095"/>
            <a:ext cx="2590193" cy="474159"/>
          </a:xfrm>
          <a:custGeom>
            <a:avLst/>
            <a:gdLst>
              <a:gd name="connsiteX0" fmla="*/ 0 w 2519362"/>
              <a:gd name="connsiteY0" fmla="*/ 211932 h 423863"/>
              <a:gd name="connsiteX1" fmla="*/ 1259681 w 2519362"/>
              <a:gd name="connsiteY1" fmla="*/ 0 h 423863"/>
              <a:gd name="connsiteX2" fmla="*/ 2519362 w 2519362"/>
              <a:gd name="connsiteY2" fmla="*/ 211932 h 423863"/>
              <a:gd name="connsiteX3" fmla="*/ 1259681 w 2519362"/>
              <a:gd name="connsiteY3" fmla="*/ 423864 h 423863"/>
              <a:gd name="connsiteX4" fmla="*/ 0 w 2519362"/>
              <a:gd name="connsiteY4" fmla="*/ 211932 h 423863"/>
              <a:gd name="connsiteX0" fmla="*/ 0 w 2198349"/>
              <a:gd name="connsiteY0" fmla="*/ 462456 h 515380"/>
              <a:gd name="connsiteX1" fmla="*/ 938668 w 2198349"/>
              <a:gd name="connsiteY1" fmla="*/ 7332 h 515380"/>
              <a:gd name="connsiteX2" fmla="*/ 2198349 w 2198349"/>
              <a:gd name="connsiteY2" fmla="*/ 219264 h 515380"/>
              <a:gd name="connsiteX3" fmla="*/ 938668 w 2198349"/>
              <a:gd name="connsiteY3" fmla="*/ 431196 h 515380"/>
              <a:gd name="connsiteX4" fmla="*/ 0 w 2198349"/>
              <a:gd name="connsiteY4" fmla="*/ 462456 h 515380"/>
              <a:gd name="connsiteX0" fmla="*/ 3055 w 2201404"/>
              <a:gd name="connsiteY0" fmla="*/ 434734 h 464873"/>
              <a:gd name="connsiteX1" fmla="*/ 698531 w 2201404"/>
              <a:gd name="connsiteY1" fmla="*/ 8793 h 464873"/>
              <a:gd name="connsiteX2" fmla="*/ 2201404 w 2201404"/>
              <a:gd name="connsiteY2" fmla="*/ 191542 h 464873"/>
              <a:gd name="connsiteX3" fmla="*/ 941723 w 2201404"/>
              <a:gd name="connsiteY3" fmla="*/ 403474 h 464873"/>
              <a:gd name="connsiteX4" fmla="*/ 3055 w 2201404"/>
              <a:gd name="connsiteY4" fmla="*/ 434734 h 464873"/>
              <a:gd name="connsiteX0" fmla="*/ 550 w 2198899"/>
              <a:gd name="connsiteY0" fmla="*/ 434734 h 446535"/>
              <a:gd name="connsiteX1" fmla="*/ 696026 w 2198899"/>
              <a:gd name="connsiteY1" fmla="*/ 8793 h 446535"/>
              <a:gd name="connsiteX2" fmla="*/ 2198899 w 2198899"/>
              <a:gd name="connsiteY2" fmla="*/ 191542 h 446535"/>
              <a:gd name="connsiteX3" fmla="*/ 793303 w 2198899"/>
              <a:gd name="connsiteY3" fmla="*/ 315925 h 446535"/>
              <a:gd name="connsiteX4" fmla="*/ 550 w 2198899"/>
              <a:gd name="connsiteY4" fmla="*/ 434734 h 446535"/>
              <a:gd name="connsiteX0" fmla="*/ 550 w 2198899"/>
              <a:gd name="connsiteY0" fmla="*/ 434734 h 466255"/>
              <a:gd name="connsiteX1" fmla="*/ 696026 w 2198899"/>
              <a:gd name="connsiteY1" fmla="*/ 8793 h 466255"/>
              <a:gd name="connsiteX2" fmla="*/ 2198899 w 2198899"/>
              <a:gd name="connsiteY2" fmla="*/ 191542 h 466255"/>
              <a:gd name="connsiteX3" fmla="*/ 793303 w 2198899"/>
              <a:gd name="connsiteY3" fmla="*/ 315925 h 466255"/>
              <a:gd name="connsiteX4" fmla="*/ 550 w 2198899"/>
              <a:gd name="connsiteY4" fmla="*/ 434734 h 466255"/>
              <a:gd name="connsiteX0" fmla="*/ 659 w 2199008"/>
              <a:gd name="connsiteY0" fmla="*/ 434734 h 474211"/>
              <a:gd name="connsiteX1" fmla="*/ 696135 w 2199008"/>
              <a:gd name="connsiteY1" fmla="*/ 8793 h 474211"/>
              <a:gd name="connsiteX2" fmla="*/ 2199008 w 2199008"/>
              <a:gd name="connsiteY2" fmla="*/ 191542 h 474211"/>
              <a:gd name="connsiteX3" fmla="*/ 803139 w 2199008"/>
              <a:gd name="connsiteY3" fmla="*/ 335380 h 474211"/>
              <a:gd name="connsiteX4" fmla="*/ 659 w 2199008"/>
              <a:gd name="connsiteY4" fmla="*/ 434734 h 474211"/>
              <a:gd name="connsiteX0" fmla="*/ 344 w 2597527"/>
              <a:gd name="connsiteY0" fmla="*/ 424487 h 439803"/>
              <a:gd name="connsiteX1" fmla="*/ 1094654 w 2597527"/>
              <a:gd name="connsiteY1" fmla="*/ 8274 h 439803"/>
              <a:gd name="connsiteX2" fmla="*/ 2597527 w 2597527"/>
              <a:gd name="connsiteY2" fmla="*/ 191023 h 439803"/>
              <a:gd name="connsiteX3" fmla="*/ 1201658 w 2597527"/>
              <a:gd name="connsiteY3" fmla="*/ 334861 h 439803"/>
              <a:gd name="connsiteX4" fmla="*/ 344 w 2597527"/>
              <a:gd name="connsiteY4" fmla="*/ 424487 h 439803"/>
              <a:gd name="connsiteX0" fmla="*/ 1724 w 2598907"/>
              <a:gd name="connsiteY0" fmla="*/ 417493 h 418916"/>
              <a:gd name="connsiteX1" fmla="*/ 940713 w 2598907"/>
              <a:gd name="connsiteY1" fmla="*/ 258050 h 418916"/>
              <a:gd name="connsiteX2" fmla="*/ 1096034 w 2598907"/>
              <a:gd name="connsiteY2" fmla="*/ 1280 h 418916"/>
              <a:gd name="connsiteX3" fmla="*/ 2598907 w 2598907"/>
              <a:gd name="connsiteY3" fmla="*/ 184029 h 418916"/>
              <a:gd name="connsiteX4" fmla="*/ 1203038 w 2598907"/>
              <a:gd name="connsiteY4" fmla="*/ 327867 h 418916"/>
              <a:gd name="connsiteX5" fmla="*/ 1724 w 2598907"/>
              <a:gd name="connsiteY5" fmla="*/ 417493 h 418916"/>
              <a:gd name="connsiteX0" fmla="*/ 2029 w 2599212"/>
              <a:gd name="connsiteY0" fmla="*/ 417493 h 418916"/>
              <a:gd name="connsiteX1" fmla="*/ 941018 w 2599212"/>
              <a:gd name="connsiteY1" fmla="*/ 258050 h 418916"/>
              <a:gd name="connsiteX2" fmla="*/ 1096339 w 2599212"/>
              <a:gd name="connsiteY2" fmla="*/ 1280 h 418916"/>
              <a:gd name="connsiteX3" fmla="*/ 2599212 w 2599212"/>
              <a:gd name="connsiteY3" fmla="*/ 184029 h 418916"/>
              <a:gd name="connsiteX4" fmla="*/ 1203343 w 2599212"/>
              <a:gd name="connsiteY4" fmla="*/ 327867 h 418916"/>
              <a:gd name="connsiteX5" fmla="*/ 2029 w 2599212"/>
              <a:gd name="connsiteY5" fmla="*/ 417493 h 418916"/>
              <a:gd name="connsiteX0" fmla="*/ 2058 w 2589513"/>
              <a:gd name="connsiteY0" fmla="*/ 368854 h 372032"/>
              <a:gd name="connsiteX1" fmla="*/ 931319 w 2589513"/>
              <a:gd name="connsiteY1" fmla="*/ 258050 h 372032"/>
              <a:gd name="connsiteX2" fmla="*/ 1086640 w 2589513"/>
              <a:gd name="connsiteY2" fmla="*/ 1280 h 372032"/>
              <a:gd name="connsiteX3" fmla="*/ 2589513 w 2589513"/>
              <a:gd name="connsiteY3" fmla="*/ 184029 h 372032"/>
              <a:gd name="connsiteX4" fmla="*/ 1193644 w 2589513"/>
              <a:gd name="connsiteY4" fmla="*/ 327867 h 372032"/>
              <a:gd name="connsiteX5" fmla="*/ 2058 w 2589513"/>
              <a:gd name="connsiteY5" fmla="*/ 368854 h 372032"/>
              <a:gd name="connsiteX0" fmla="*/ 0 w 2587455"/>
              <a:gd name="connsiteY0" fmla="*/ 368854 h 370333"/>
              <a:gd name="connsiteX1" fmla="*/ 812529 w 2587455"/>
              <a:gd name="connsiteY1" fmla="*/ 287233 h 370333"/>
              <a:gd name="connsiteX2" fmla="*/ 929261 w 2587455"/>
              <a:gd name="connsiteY2" fmla="*/ 258050 h 370333"/>
              <a:gd name="connsiteX3" fmla="*/ 1084582 w 2587455"/>
              <a:gd name="connsiteY3" fmla="*/ 1280 h 370333"/>
              <a:gd name="connsiteX4" fmla="*/ 2587455 w 2587455"/>
              <a:gd name="connsiteY4" fmla="*/ 184029 h 370333"/>
              <a:gd name="connsiteX5" fmla="*/ 1191586 w 2587455"/>
              <a:gd name="connsiteY5" fmla="*/ 327867 h 370333"/>
              <a:gd name="connsiteX6" fmla="*/ 0 w 2587455"/>
              <a:gd name="connsiteY6" fmla="*/ 368854 h 370333"/>
              <a:gd name="connsiteX0" fmla="*/ 0 w 2587455"/>
              <a:gd name="connsiteY0" fmla="*/ 368854 h 370333"/>
              <a:gd name="connsiteX1" fmla="*/ 812529 w 2587455"/>
              <a:gd name="connsiteY1" fmla="*/ 287233 h 370333"/>
              <a:gd name="connsiteX2" fmla="*/ 929261 w 2587455"/>
              <a:gd name="connsiteY2" fmla="*/ 258050 h 370333"/>
              <a:gd name="connsiteX3" fmla="*/ 1084582 w 2587455"/>
              <a:gd name="connsiteY3" fmla="*/ 1280 h 370333"/>
              <a:gd name="connsiteX4" fmla="*/ 2587455 w 2587455"/>
              <a:gd name="connsiteY4" fmla="*/ 184029 h 370333"/>
              <a:gd name="connsiteX5" fmla="*/ 1191586 w 2587455"/>
              <a:gd name="connsiteY5" fmla="*/ 327867 h 370333"/>
              <a:gd name="connsiteX6" fmla="*/ 0 w 2587455"/>
              <a:gd name="connsiteY6" fmla="*/ 368854 h 370333"/>
              <a:gd name="connsiteX0" fmla="*/ 6654 w 2594109"/>
              <a:gd name="connsiteY0" fmla="*/ 368854 h 369047"/>
              <a:gd name="connsiteX1" fmla="*/ 751089 w 2594109"/>
              <a:gd name="connsiteY1" fmla="*/ 316416 h 369047"/>
              <a:gd name="connsiteX2" fmla="*/ 935915 w 2594109"/>
              <a:gd name="connsiteY2" fmla="*/ 258050 h 369047"/>
              <a:gd name="connsiteX3" fmla="*/ 1091236 w 2594109"/>
              <a:gd name="connsiteY3" fmla="*/ 1280 h 369047"/>
              <a:gd name="connsiteX4" fmla="*/ 2594109 w 2594109"/>
              <a:gd name="connsiteY4" fmla="*/ 184029 h 369047"/>
              <a:gd name="connsiteX5" fmla="*/ 1198240 w 2594109"/>
              <a:gd name="connsiteY5" fmla="*/ 327867 h 369047"/>
              <a:gd name="connsiteX6" fmla="*/ 6654 w 2594109"/>
              <a:gd name="connsiteY6" fmla="*/ 368854 h 369047"/>
              <a:gd name="connsiteX0" fmla="*/ 489 w 2587944"/>
              <a:gd name="connsiteY0" fmla="*/ 368854 h 479197"/>
              <a:gd name="connsiteX1" fmla="*/ 744924 w 2587944"/>
              <a:gd name="connsiteY1" fmla="*/ 316416 h 479197"/>
              <a:gd name="connsiteX2" fmla="*/ 929750 w 2587944"/>
              <a:gd name="connsiteY2" fmla="*/ 258050 h 479197"/>
              <a:gd name="connsiteX3" fmla="*/ 1085071 w 2587944"/>
              <a:gd name="connsiteY3" fmla="*/ 1280 h 479197"/>
              <a:gd name="connsiteX4" fmla="*/ 2587944 w 2587944"/>
              <a:gd name="connsiteY4" fmla="*/ 184029 h 479197"/>
              <a:gd name="connsiteX5" fmla="*/ 666781 w 2587944"/>
              <a:gd name="connsiteY5" fmla="*/ 473782 h 479197"/>
              <a:gd name="connsiteX6" fmla="*/ 489 w 2587944"/>
              <a:gd name="connsiteY6" fmla="*/ 368854 h 479197"/>
              <a:gd name="connsiteX0" fmla="*/ 489 w 2587944"/>
              <a:gd name="connsiteY0" fmla="*/ 368854 h 482108"/>
              <a:gd name="connsiteX1" fmla="*/ 744924 w 2587944"/>
              <a:gd name="connsiteY1" fmla="*/ 316416 h 482108"/>
              <a:gd name="connsiteX2" fmla="*/ 929750 w 2587944"/>
              <a:gd name="connsiteY2" fmla="*/ 258050 h 482108"/>
              <a:gd name="connsiteX3" fmla="*/ 1085071 w 2587944"/>
              <a:gd name="connsiteY3" fmla="*/ 1280 h 482108"/>
              <a:gd name="connsiteX4" fmla="*/ 2587944 w 2587944"/>
              <a:gd name="connsiteY4" fmla="*/ 184029 h 482108"/>
              <a:gd name="connsiteX5" fmla="*/ 666781 w 2587944"/>
              <a:gd name="connsiteY5" fmla="*/ 473782 h 482108"/>
              <a:gd name="connsiteX6" fmla="*/ 489 w 2587944"/>
              <a:gd name="connsiteY6" fmla="*/ 368854 h 482108"/>
              <a:gd name="connsiteX0" fmla="*/ 263 w 2590193"/>
              <a:gd name="connsiteY0" fmla="*/ 368397 h 474159"/>
              <a:gd name="connsiteX1" fmla="*/ 744698 w 2590193"/>
              <a:gd name="connsiteY1" fmla="*/ 315959 h 474159"/>
              <a:gd name="connsiteX2" fmla="*/ 929524 w 2590193"/>
              <a:gd name="connsiteY2" fmla="*/ 257593 h 474159"/>
              <a:gd name="connsiteX3" fmla="*/ 1084845 w 2590193"/>
              <a:gd name="connsiteY3" fmla="*/ 823 h 474159"/>
              <a:gd name="connsiteX4" fmla="*/ 2587718 w 2590193"/>
              <a:gd name="connsiteY4" fmla="*/ 183572 h 474159"/>
              <a:gd name="connsiteX5" fmla="*/ 1221353 w 2590193"/>
              <a:gd name="connsiteY5" fmla="*/ 306231 h 474159"/>
              <a:gd name="connsiteX6" fmla="*/ 666555 w 2590193"/>
              <a:gd name="connsiteY6" fmla="*/ 473325 h 474159"/>
              <a:gd name="connsiteX7" fmla="*/ 263 w 2590193"/>
              <a:gd name="connsiteY7" fmla="*/ 368397 h 474159"/>
              <a:gd name="connsiteX0" fmla="*/ 263 w 2590193"/>
              <a:gd name="connsiteY0" fmla="*/ 368397 h 474159"/>
              <a:gd name="connsiteX1" fmla="*/ 744698 w 2590193"/>
              <a:gd name="connsiteY1" fmla="*/ 315959 h 474159"/>
              <a:gd name="connsiteX2" fmla="*/ 929524 w 2590193"/>
              <a:gd name="connsiteY2" fmla="*/ 257593 h 474159"/>
              <a:gd name="connsiteX3" fmla="*/ 1084845 w 2590193"/>
              <a:gd name="connsiteY3" fmla="*/ 823 h 474159"/>
              <a:gd name="connsiteX4" fmla="*/ 2587718 w 2590193"/>
              <a:gd name="connsiteY4" fmla="*/ 183572 h 474159"/>
              <a:gd name="connsiteX5" fmla="*/ 1221353 w 2590193"/>
              <a:gd name="connsiteY5" fmla="*/ 306231 h 474159"/>
              <a:gd name="connsiteX6" fmla="*/ 666555 w 2590193"/>
              <a:gd name="connsiteY6" fmla="*/ 473325 h 474159"/>
              <a:gd name="connsiteX7" fmla="*/ 263 w 2590193"/>
              <a:gd name="connsiteY7" fmla="*/ 368397 h 474159"/>
              <a:gd name="connsiteX0" fmla="*/ 263 w 2590193"/>
              <a:gd name="connsiteY0" fmla="*/ 368397 h 474159"/>
              <a:gd name="connsiteX1" fmla="*/ 744698 w 2590193"/>
              <a:gd name="connsiteY1" fmla="*/ 315959 h 474159"/>
              <a:gd name="connsiteX2" fmla="*/ 929524 w 2590193"/>
              <a:gd name="connsiteY2" fmla="*/ 257593 h 474159"/>
              <a:gd name="connsiteX3" fmla="*/ 1084845 w 2590193"/>
              <a:gd name="connsiteY3" fmla="*/ 823 h 474159"/>
              <a:gd name="connsiteX4" fmla="*/ 2587718 w 2590193"/>
              <a:gd name="connsiteY4" fmla="*/ 183572 h 474159"/>
              <a:gd name="connsiteX5" fmla="*/ 1221353 w 2590193"/>
              <a:gd name="connsiteY5" fmla="*/ 306231 h 474159"/>
              <a:gd name="connsiteX6" fmla="*/ 666555 w 2590193"/>
              <a:gd name="connsiteY6" fmla="*/ 473325 h 474159"/>
              <a:gd name="connsiteX7" fmla="*/ 263 w 2590193"/>
              <a:gd name="connsiteY7" fmla="*/ 368397 h 4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193" h="474159">
                <a:moveTo>
                  <a:pt x="263" y="368397"/>
                </a:moveTo>
                <a:cubicBezTo>
                  <a:pt x="13287" y="342169"/>
                  <a:pt x="496553" y="333438"/>
                  <a:pt x="744698" y="315959"/>
                </a:cubicBezTo>
                <a:cubicBezTo>
                  <a:pt x="899575" y="297492"/>
                  <a:pt x="890667" y="303630"/>
                  <a:pt x="929524" y="257593"/>
                </a:cubicBezTo>
                <a:cubicBezTo>
                  <a:pt x="946538" y="266045"/>
                  <a:pt x="808479" y="13160"/>
                  <a:pt x="1084845" y="823"/>
                </a:cubicBezTo>
                <a:cubicBezTo>
                  <a:pt x="1361211" y="-11514"/>
                  <a:pt x="2526056" y="118079"/>
                  <a:pt x="2587718" y="183572"/>
                </a:cubicBezTo>
                <a:cubicBezTo>
                  <a:pt x="2649380" y="249065"/>
                  <a:pt x="1541547" y="257939"/>
                  <a:pt x="1221353" y="306231"/>
                </a:cubicBezTo>
                <a:cubicBezTo>
                  <a:pt x="930342" y="471255"/>
                  <a:pt x="870070" y="462964"/>
                  <a:pt x="666555" y="473325"/>
                </a:cubicBezTo>
                <a:cubicBezTo>
                  <a:pt x="463040" y="483686"/>
                  <a:pt x="-12761" y="394625"/>
                  <a:pt x="263" y="368397"/>
                </a:cubicBezTo>
                <a:close/>
              </a:path>
            </a:pathLst>
          </a:cu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04040"/>
              </a:solidFill>
            </a:endParaRPr>
          </a:p>
        </p:txBody>
      </p:sp>
      <p:sp>
        <p:nvSpPr>
          <p:cNvPr id="210" name="Oval 622"/>
          <p:cNvSpPr/>
          <p:nvPr/>
        </p:nvSpPr>
        <p:spPr>
          <a:xfrm rot="1674474">
            <a:off x="4397909" y="2007588"/>
            <a:ext cx="1263955" cy="817467"/>
          </a:xfrm>
          <a:custGeom>
            <a:avLst/>
            <a:gdLst>
              <a:gd name="connsiteX0" fmla="*/ 0 w 1322468"/>
              <a:gd name="connsiteY0" fmla="*/ 340781 h 681561"/>
              <a:gd name="connsiteX1" fmla="*/ 661234 w 1322468"/>
              <a:gd name="connsiteY1" fmla="*/ 0 h 681561"/>
              <a:gd name="connsiteX2" fmla="*/ 1322468 w 1322468"/>
              <a:gd name="connsiteY2" fmla="*/ 340781 h 681561"/>
              <a:gd name="connsiteX3" fmla="*/ 661234 w 1322468"/>
              <a:gd name="connsiteY3" fmla="*/ 681562 h 681561"/>
              <a:gd name="connsiteX4" fmla="*/ 0 w 1322468"/>
              <a:gd name="connsiteY4" fmla="*/ 340781 h 681561"/>
              <a:gd name="connsiteX0" fmla="*/ 2573 w 1325041"/>
              <a:gd name="connsiteY0" fmla="*/ 340781 h 817271"/>
              <a:gd name="connsiteX1" fmla="*/ 663807 w 1325041"/>
              <a:gd name="connsiteY1" fmla="*/ 0 h 817271"/>
              <a:gd name="connsiteX2" fmla="*/ 1325041 w 1325041"/>
              <a:gd name="connsiteY2" fmla="*/ 340781 h 817271"/>
              <a:gd name="connsiteX3" fmla="*/ 509335 w 1325041"/>
              <a:gd name="connsiteY3" fmla="*/ 817271 h 817271"/>
              <a:gd name="connsiteX4" fmla="*/ 2573 w 1325041"/>
              <a:gd name="connsiteY4" fmla="*/ 340781 h 817271"/>
              <a:gd name="connsiteX0" fmla="*/ 1458 w 1269962"/>
              <a:gd name="connsiteY0" fmla="*/ 341128 h 817932"/>
              <a:gd name="connsiteX1" fmla="*/ 662692 w 1269962"/>
              <a:gd name="connsiteY1" fmla="*/ 347 h 817932"/>
              <a:gd name="connsiteX2" fmla="*/ 1269962 w 1269962"/>
              <a:gd name="connsiteY2" fmla="*/ 402045 h 817932"/>
              <a:gd name="connsiteX3" fmla="*/ 508220 w 1269962"/>
              <a:gd name="connsiteY3" fmla="*/ 817618 h 817932"/>
              <a:gd name="connsiteX4" fmla="*/ 1458 w 1269962"/>
              <a:gd name="connsiteY4" fmla="*/ 341128 h 817932"/>
              <a:gd name="connsiteX0" fmla="*/ 1512 w 1345772"/>
              <a:gd name="connsiteY0" fmla="*/ 340824 h 817346"/>
              <a:gd name="connsiteX1" fmla="*/ 662746 w 1345772"/>
              <a:gd name="connsiteY1" fmla="*/ 43 h 817346"/>
              <a:gd name="connsiteX2" fmla="*/ 1345772 w 1345772"/>
              <a:gd name="connsiteY2" fmla="*/ 361617 h 817346"/>
              <a:gd name="connsiteX3" fmla="*/ 508274 w 1345772"/>
              <a:gd name="connsiteY3" fmla="*/ 817314 h 817346"/>
              <a:gd name="connsiteX4" fmla="*/ 1512 w 1345772"/>
              <a:gd name="connsiteY4" fmla="*/ 340824 h 817346"/>
              <a:gd name="connsiteX0" fmla="*/ 1906 w 1263955"/>
              <a:gd name="connsiteY0" fmla="*/ 394367 h 817467"/>
              <a:gd name="connsiteX1" fmla="*/ 580929 w 1263955"/>
              <a:gd name="connsiteY1" fmla="*/ 121 h 817467"/>
              <a:gd name="connsiteX2" fmla="*/ 1263955 w 1263955"/>
              <a:gd name="connsiteY2" fmla="*/ 361695 h 817467"/>
              <a:gd name="connsiteX3" fmla="*/ 426457 w 1263955"/>
              <a:gd name="connsiteY3" fmla="*/ 817392 h 817467"/>
              <a:gd name="connsiteX4" fmla="*/ 1906 w 1263955"/>
              <a:gd name="connsiteY4" fmla="*/ 394367 h 81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55" h="817467">
                <a:moveTo>
                  <a:pt x="1906" y="394367"/>
                </a:moveTo>
                <a:cubicBezTo>
                  <a:pt x="27651" y="258155"/>
                  <a:pt x="370588" y="5566"/>
                  <a:pt x="580929" y="121"/>
                </a:cubicBezTo>
                <a:cubicBezTo>
                  <a:pt x="791270" y="-5324"/>
                  <a:pt x="1263955" y="173487"/>
                  <a:pt x="1263955" y="361695"/>
                </a:cubicBezTo>
                <a:cubicBezTo>
                  <a:pt x="1263955" y="549903"/>
                  <a:pt x="636798" y="811947"/>
                  <a:pt x="426457" y="817392"/>
                </a:cubicBezTo>
                <a:cubicBezTo>
                  <a:pt x="216116" y="822837"/>
                  <a:pt x="-23839" y="530579"/>
                  <a:pt x="1906" y="394367"/>
                </a:cubicBezTo>
                <a:close/>
              </a:path>
            </a:pathLst>
          </a:cu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404040"/>
              </a:solidFill>
            </a:endParaRPr>
          </a:p>
        </p:txBody>
      </p:sp>
      <p:sp>
        <p:nvSpPr>
          <p:cNvPr id="211" name="Oval 623"/>
          <p:cNvSpPr/>
          <p:nvPr/>
        </p:nvSpPr>
        <p:spPr>
          <a:xfrm>
            <a:off x="4354177" y="3307986"/>
            <a:ext cx="2655041" cy="405977"/>
          </a:xfrm>
          <a:custGeom>
            <a:avLst/>
            <a:gdLst>
              <a:gd name="connsiteX0" fmla="*/ 0 w 2378601"/>
              <a:gd name="connsiteY0" fmla="*/ 180182 h 360363"/>
              <a:gd name="connsiteX1" fmla="*/ 1189301 w 2378601"/>
              <a:gd name="connsiteY1" fmla="*/ 0 h 360363"/>
              <a:gd name="connsiteX2" fmla="*/ 2378602 w 2378601"/>
              <a:gd name="connsiteY2" fmla="*/ 180182 h 360363"/>
              <a:gd name="connsiteX3" fmla="*/ 1189301 w 2378601"/>
              <a:gd name="connsiteY3" fmla="*/ 360364 h 360363"/>
              <a:gd name="connsiteX4" fmla="*/ 0 w 2378601"/>
              <a:gd name="connsiteY4" fmla="*/ 180182 h 360363"/>
              <a:gd name="connsiteX0" fmla="*/ 0 w 2378602"/>
              <a:gd name="connsiteY0" fmla="*/ 189707 h 369889"/>
              <a:gd name="connsiteX1" fmla="*/ 1189301 w 2378602"/>
              <a:gd name="connsiteY1" fmla="*/ 0 h 369889"/>
              <a:gd name="connsiteX2" fmla="*/ 2378602 w 2378602"/>
              <a:gd name="connsiteY2" fmla="*/ 189707 h 369889"/>
              <a:gd name="connsiteX3" fmla="*/ 1189301 w 2378602"/>
              <a:gd name="connsiteY3" fmla="*/ 369889 h 369889"/>
              <a:gd name="connsiteX4" fmla="*/ 0 w 2378602"/>
              <a:gd name="connsiteY4" fmla="*/ 189707 h 369889"/>
              <a:gd name="connsiteX0" fmla="*/ 0 w 2397652"/>
              <a:gd name="connsiteY0" fmla="*/ 97488 h 374641"/>
              <a:gd name="connsiteX1" fmla="*/ 1208351 w 2397652"/>
              <a:gd name="connsiteY1" fmla="*/ 3031 h 374641"/>
              <a:gd name="connsiteX2" fmla="*/ 2397652 w 2397652"/>
              <a:gd name="connsiteY2" fmla="*/ 192738 h 374641"/>
              <a:gd name="connsiteX3" fmla="*/ 1208351 w 2397652"/>
              <a:gd name="connsiteY3" fmla="*/ 372920 h 374641"/>
              <a:gd name="connsiteX4" fmla="*/ 0 w 2397652"/>
              <a:gd name="connsiteY4" fmla="*/ 97488 h 374641"/>
              <a:gd name="connsiteX0" fmla="*/ 50821 w 2448473"/>
              <a:gd name="connsiteY0" fmla="*/ 97011 h 301079"/>
              <a:gd name="connsiteX1" fmla="*/ 1259172 w 2448473"/>
              <a:gd name="connsiteY1" fmla="*/ 2554 h 301079"/>
              <a:gd name="connsiteX2" fmla="*/ 2448473 w 2448473"/>
              <a:gd name="connsiteY2" fmla="*/ 192261 h 301079"/>
              <a:gd name="connsiteX3" fmla="*/ 449547 w 2448473"/>
              <a:gd name="connsiteY3" fmla="*/ 296243 h 301079"/>
              <a:gd name="connsiteX4" fmla="*/ 50821 w 2448473"/>
              <a:gd name="connsiteY4" fmla="*/ 97011 h 301079"/>
              <a:gd name="connsiteX0" fmla="*/ 50821 w 2448473"/>
              <a:gd name="connsiteY0" fmla="*/ 97011 h 304401"/>
              <a:gd name="connsiteX1" fmla="*/ 1259172 w 2448473"/>
              <a:gd name="connsiteY1" fmla="*/ 2554 h 304401"/>
              <a:gd name="connsiteX2" fmla="*/ 2448473 w 2448473"/>
              <a:gd name="connsiteY2" fmla="*/ 192261 h 304401"/>
              <a:gd name="connsiteX3" fmla="*/ 449547 w 2448473"/>
              <a:gd name="connsiteY3" fmla="*/ 296243 h 304401"/>
              <a:gd name="connsiteX4" fmla="*/ 50821 w 2448473"/>
              <a:gd name="connsiteY4" fmla="*/ 97011 h 304401"/>
              <a:gd name="connsiteX0" fmla="*/ 50821 w 2448473"/>
              <a:gd name="connsiteY0" fmla="*/ 96866 h 276588"/>
              <a:gd name="connsiteX1" fmla="*/ 1259172 w 2448473"/>
              <a:gd name="connsiteY1" fmla="*/ 2409 h 276588"/>
              <a:gd name="connsiteX2" fmla="*/ 2448473 w 2448473"/>
              <a:gd name="connsiteY2" fmla="*/ 192116 h 276588"/>
              <a:gd name="connsiteX3" fmla="*/ 449547 w 2448473"/>
              <a:gd name="connsiteY3" fmla="*/ 267523 h 276588"/>
              <a:gd name="connsiteX4" fmla="*/ 50821 w 2448473"/>
              <a:gd name="connsiteY4" fmla="*/ 96866 h 276588"/>
              <a:gd name="connsiteX0" fmla="*/ 53142 w 2546044"/>
              <a:gd name="connsiteY0" fmla="*/ 94593 h 265379"/>
              <a:gd name="connsiteX1" fmla="*/ 1261493 w 2546044"/>
              <a:gd name="connsiteY1" fmla="*/ 136 h 265379"/>
              <a:gd name="connsiteX2" fmla="*/ 2546044 w 2546044"/>
              <a:gd name="connsiteY2" fmla="*/ 113643 h 265379"/>
              <a:gd name="connsiteX3" fmla="*/ 451868 w 2546044"/>
              <a:gd name="connsiteY3" fmla="*/ 265250 h 265379"/>
              <a:gd name="connsiteX4" fmla="*/ 53142 w 2546044"/>
              <a:gd name="connsiteY4" fmla="*/ 94593 h 265379"/>
              <a:gd name="connsiteX0" fmla="*/ 35142 w 2530970"/>
              <a:gd name="connsiteY0" fmla="*/ 94593 h 272577"/>
              <a:gd name="connsiteX1" fmla="*/ 1243493 w 2530970"/>
              <a:gd name="connsiteY1" fmla="*/ 136 h 272577"/>
              <a:gd name="connsiteX2" fmla="*/ 2528044 w 2530970"/>
              <a:gd name="connsiteY2" fmla="*/ 113643 h 272577"/>
              <a:gd name="connsiteX3" fmla="*/ 1559668 w 2530970"/>
              <a:gd name="connsiteY3" fmla="*/ 228735 h 272577"/>
              <a:gd name="connsiteX4" fmla="*/ 433868 w 2530970"/>
              <a:gd name="connsiteY4" fmla="*/ 265250 h 272577"/>
              <a:gd name="connsiteX5" fmla="*/ 35142 w 2530970"/>
              <a:gd name="connsiteY5" fmla="*/ 94593 h 272577"/>
              <a:gd name="connsiteX0" fmla="*/ 35142 w 2530970"/>
              <a:gd name="connsiteY0" fmla="*/ 94593 h 266614"/>
              <a:gd name="connsiteX1" fmla="*/ 1243493 w 2530970"/>
              <a:gd name="connsiteY1" fmla="*/ 136 h 266614"/>
              <a:gd name="connsiteX2" fmla="*/ 2528044 w 2530970"/>
              <a:gd name="connsiteY2" fmla="*/ 113643 h 266614"/>
              <a:gd name="connsiteX3" fmla="*/ 1559668 w 2530970"/>
              <a:gd name="connsiteY3" fmla="*/ 171585 h 266614"/>
              <a:gd name="connsiteX4" fmla="*/ 433868 w 2530970"/>
              <a:gd name="connsiteY4" fmla="*/ 265250 h 266614"/>
              <a:gd name="connsiteX5" fmla="*/ 35142 w 2530970"/>
              <a:gd name="connsiteY5" fmla="*/ 94593 h 266614"/>
              <a:gd name="connsiteX0" fmla="*/ 35142 w 2530970"/>
              <a:gd name="connsiteY0" fmla="*/ 95453 h 267474"/>
              <a:gd name="connsiteX1" fmla="*/ 1243493 w 2530970"/>
              <a:gd name="connsiteY1" fmla="*/ 996 h 267474"/>
              <a:gd name="connsiteX2" fmla="*/ 2528044 w 2530970"/>
              <a:gd name="connsiteY2" fmla="*/ 57353 h 267474"/>
              <a:gd name="connsiteX3" fmla="*/ 1559668 w 2530970"/>
              <a:gd name="connsiteY3" fmla="*/ 172445 h 267474"/>
              <a:gd name="connsiteX4" fmla="*/ 433868 w 2530970"/>
              <a:gd name="connsiteY4" fmla="*/ 266110 h 267474"/>
              <a:gd name="connsiteX5" fmla="*/ 35142 w 2530970"/>
              <a:gd name="connsiteY5" fmla="*/ 95453 h 267474"/>
              <a:gd name="connsiteX0" fmla="*/ 35142 w 2521484"/>
              <a:gd name="connsiteY0" fmla="*/ 104613 h 276634"/>
              <a:gd name="connsiteX1" fmla="*/ 1243493 w 2521484"/>
              <a:gd name="connsiteY1" fmla="*/ 10156 h 276634"/>
              <a:gd name="connsiteX2" fmla="*/ 2518519 w 2521484"/>
              <a:gd name="connsiteY2" fmla="*/ 28413 h 276634"/>
              <a:gd name="connsiteX3" fmla="*/ 1559668 w 2521484"/>
              <a:gd name="connsiteY3" fmla="*/ 181605 h 276634"/>
              <a:gd name="connsiteX4" fmla="*/ 433868 w 2521484"/>
              <a:gd name="connsiteY4" fmla="*/ 275270 h 276634"/>
              <a:gd name="connsiteX5" fmla="*/ 35142 w 2521484"/>
              <a:gd name="connsiteY5" fmla="*/ 104613 h 276634"/>
              <a:gd name="connsiteX0" fmla="*/ 35142 w 2562121"/>
              <a:gd name="connsiteY0" fmla="*/ 99204 h 271271"/>
              <a:gd name="connsiteX1" fmla="*/ 1243493 w 2562121"/>
              <a:gd name="connsiteY1" fmla="*/ 4747 h 271271"/>
              <a:gd name="connsiteX2" fmla="*/ 2518519 w 2562121"/>
              <a:gd name="connsiteY2" fmla="*/ 23004 h 271271"/>
              <a:gd name="connsiteX3" fmla="*/ 2226418 w 2562121"/>
              <a:gd name="connsiteY3" fmla="*/ 176196 h 271271"/>
              <a:gd name="connsiteX4" fmla="*/ 1559668 w 2562121"/>
              <a:gd name="connsiteY4" fmla="*/ 176196 h 271271"/>
              <a:gd name="connsiteX5" fmla="*/ 433868 w 2562121"/>
              <a:gd name="connsiteY5" fmla="*/ 269861 h 271271"/>
              <a:gd name="connsiteX6" fmla="*/ 35142 w 2562121"/>
              <a:gd name="connsiteY6" fmla="*/ 99204 h 271271"/>
              <a:gd name="connsiteX0" fmla="*/ 35142 w 2562121"/>
              <a:gd name="connsiteY0" fmla="*/ 102658 h 274725"/>
              <a:gd name="connsiteX1" fmla="*/ 1243493 w 2562121"/>
              <a:gd name="connsiteY1" fmla="*/ 8201 h 274725"/>
              <a:gd name="connsiteX2" fmla="*/ 2518519 w 2562121"/>
              <a:gd name="connsiteY2" fmla="*/ 26458 h 274725"/>
              <a:gd name="connsiteX3" fmla="*/ 2226418 w 2562121"/>
              <a:gd name="connsiteY3" fmla="*/ 179650 h 274725"/>
              <a:gd name="connsiteX4" fmla="*/ 1559668 w 2562121"/>
              <a:gd name="connsiteY4" fmla="*/ 179650 h 274725"/>
              <a:gd name="connsiteX5" fmla="*/ 433868 w 2562121"/>
              <a:gd name="connsiteY5" fmla="*/ 273315 h 274725"/>
              <a:gd name="connsiteX6" fmla="*/ 35142 w 2562121"/>
              <a:gd name="connsiteY6" fmla="*/ 102658 h 274725"/>
              <a:gd name="connsiteX0" fmla="*/ 35142 w 2592545"/>
              <a:gd name="connsiteY0" fmla="*/ 102658 h 390122"/>
              <a:gd name="connsiteX1" fmla="*/ 1243493 w 2592545"/>
              <a:gd name="connsiteY1" fmla="*/ 8201 h 390122"/>
              <a:gd name="connsiteX2" fmla="*/ 2518519 w 2592545"/>
              <a:gd name="connsiteY2" fmla="*/ 26458 h 390122"/>
              <a:gd name="connsiteX3" fmla="*/ 2345688 w 2592545"/>
              <a:gd name="connsiteY3" fmla="*/ 388371 h 390122"/>
              <a:gd name="connsiteX4" fmla="*/ 1559668 w 2592545"/>
              <a:gd name="connsiteY4" fmla="*/ 179650 h 390122"/>
              <a:gd name="connsiteX5" fmla="*/ 433868 w 2592545"/>
              <a:gd name="connsiteY5" fmla="*/ 273315 h 390122"/>
              <a:gd name="connsiteX6" fmla="*/ 35142 w 2592545"/>
              <a:gd name="connsiteY6" fmla="*/ 102658 h 390122"/>
              <a:gd name="connsiteX0" fmla="*/ 34493 w 2593372"/>
              <a:gd name="connsiteY0" fmla="*/ 102658 h 415519"/>
              <a:gd name="connsiteX1" fmla="*/ 1242844 w 2593372"/>
              <a:gd name="connsiteY1" fmla="*/ 8201 h 415519"/>
              <a:gd name="connsiteX2" fmla="*/ 2517870 w 2593372"/>
              <a:gd name="connsiteY2" fmla="*/ 26458 h 415519"/>
              <a:gd name="connsiteX3" fmla="*/ 2345039 w 2593372"/>
              <a:gd name="connsiteY3" fmla="*/ 388371 h 415519"/>
              <a:gd name="connsiteX4" fmla="*/ 1509324 w 2593372"/>
              <a:gd name="connsiteY4" fmla="*/ 408250 h 415519"/>
              <a:gd name="connsiteX5" fmla="*/ 433219 w 2593372"/>
              <a:gd name="connsiteY5" fmla="*/ 273315 h 415519"/>
              <a:gd name="connsiteX6" fmla="*/ 34493 w 2593372"/>
              <a:gd name="connsiteY6" fmla="*/ 102658 h 415519"/>
              <a:gd name="connsiteX0" fmla="*/ 34493 w 2593372"/>
              <a:gd name="connsiteY0" fmla="*/ 102658 h 415519"/>
              <a:gd name="connsiteX1" fmla="*/ 1242844 w 2593372"/>
              <a:gd name="connsiteY1" fmla="*/ 8201 h 415519"/>
              <a:gd name="connsiteX2" fmla="*/ 2517870 w 2593372"/>
              <a:gd name="connsiteY2" fmla="*/ 26458 h 415519"/>
              <a:gd name="connsiteX3" fmla="*/ 2345039 w 2593372"/>
              <a:gd name="connsiteY3" fmla="*/ 388371 h 415519"/>
              <a:gd name="connsiteX4" fmla="*/ 1509324 w 2593372"/>
              <a:gd name="connsiteY4" fmla="*/ 408250 h 415519"/>
              <a:gd name="connsiteX5" fmla="*/ 433219 w 2593372"/>
              <a:gd name="connsiteY5" fmla="*/ 273315 h 415519"/>
              <a:gd name="connsiteX6" fmla="*/ 34493 w 2593372"/>
              <a:gd name="connsiteY6" fmla="*/ 102658 h 415519"/>
              <a:gd name="connsiteX0" fmla="*/ 34493 w 2593372"/>
              <a:gd name="connsiteY0" fmla="*/ 102658 h 415519"/>
              <a:gd name="connsiteX1" fmla="*/ 1242844 w 2593372"/>
              <a:gd name="connsiteY1" fmla="*/ 8201 h 415519"/>
              <a:gd name="connsiteX2" fmla="*/ 2517870 w 2593372"/>
              <a:gd name="connsiteY2" fmla="*/ 26458 h 415519"/>
              <a:gd name="connsiteX3" fmla="*/ 2345039 w 2593372"/>
              <a:gd name="connsiteY3" fmla="*/ 388371 h 415519"/>
              <a:gd name="connsiteX4" fmla="*/ 1509324 w 2593372"/>
              <a:gd name="connsiteY4" fmla="*/ 408250 h 415519"/>
              <a:gd name="connsiteX5" fmla="*/ 433219 w 2593372"/>
              <a:gd name="connsiteY5" fmla="*/ 273315 h 415519"/>
              <a:gd name="connsiteX6" fmla="*/ 34493 w 2593372"/>
              <a:gd name="connsiteY6" fmla="*/ 102658 h 415519"/>
              <a:gd name="connsiteX0" fmla="*/ 30374 w 2601195"/>
              <a:gd name="connsiteY0" fmla="*/ 102658 h 409893"/>
              <a:gd name="connsiteX1" fmla="*/ 1238725 w 2601195"/>
              <a:gd name="connsiteY1" fmla="*/ 8201 h 409893"/>
              <a:gd name="connsiteX2" fmla="*/ 2513751 w 2601195"/>
              <a:gd name="connsiteY2" fmla="*/ 26458 h 409893"/>
              <a:gd name="connsiteX3" fmla="*/ 2340920 w 2601195"/>
              <a:gd name="connsiteY3" fmla="*/ 388371 h 409893"/>
              <a:gd name="connsiteX4" fmla="*/ 1147397 w 2601195"/>
              <a:gd name="connsiteY4" fmla="*/ 388372 h 409893"/>
              <a:gd name="connsiteX5" fmla="*/ 429100 w 2601195"/>
              <a:gd name="connsiteY5" fmla="*/ 273315 h 409893"/>
              <a:gd name="connsiteX6" fmla="*/ 30374 w 2601195"/>
              <a:gd name="connsiteY6" fmla="*/ 102658 h 409893"/>
              <a:gd name="connsiteX0" fmla="*/ 30374 w 2601195"/>
              <a:gd name="connsiteY0" fmla="*/ 102658 h 413401"/>
              <a:gd name="connsiteX1" fmla="*/ 1238725 w 2601195"/>
              <a:gd name="connsiteY1" fmla="*/ 8201 h 413401"/>
              <a:gd name="connsiteX2" fmla="*/ 2513751 w 2601195"/>
              <a:gd name="connsiteY2" fmla="*/ 26458 h 413401"/>
              <a:gd name="connsiteX3" fmla="*/ 2340920 w 2601195"/>
              <a:gd name="connsiteY3" fmla="*/ 388371 h 413401"/>
              <a:gd name="connsiteX4" fmla="*/ 1147397 w 2601195"/>
              <a:gd name="connsiteY4" fmla="*/ 388372 h 413401"/>
              <a:gd name="connsiteX5" fmla="*/ 429100 w 2601195"/>
              <a:gd name="connsiteY5" fmla="*/ 273315 h 413401"/>
              <a:gd name="connsiteX6" fmla="*/ 30374 w 2601195"/>
              <a:gd name="connsiteY6" fmla="*/ 102658 h 413401"/>
              <a:gd name="connsiteX0" fmla="*/ 30374 w 2601195"/>
              <a:gd name="connsiteY0" fmla="*/ 102658 h 413401"/>
              <a:gd name="connsiteX1" fmla="*/ 1238725 w 2601195"/>
              <a:gd name="connsiteY1" fmla="*/ 8201 h 413401"/>
              <a:gd name="connsiteX2" fmla="*/ 2513751 w 2601195"/>
              <a:gd name="connsiteY2" fmla="*/ 26458 h 413401"/>
              <a:gd name="connsiteX3" fmla="*/ 2340920 w 2601195"/>
              <a:gd name="connsiteY3" fmla="*/ 388371 h 413401"/>
              <a:gd name="connsiteX4" fmla="*/ 1147397 w 2601195"/>
              <a:gd name="connsiteY4" fmla="*/ 388372 h 413401"/>
              <a:gd name="connsiteX5" fmla="*/ 429100 w 2601195"/>
              <a:gd name="connsiteY5" fmla="*/ 273315 h 413401"/>
              <a:gd name="connsiteX6" fmla="*/ 30374 w 2601195"/>
              <a:gd name="connsiteY6" fmla="*/ 102658 h 413401"/>
              <a:gd name="connsiteX0" fmla="*/ 84109 w 2654930"/>
              <a:gd name="connsiteY0" fmla="*/ 102658 h 413401"/>
              <a:gd name="connsiteX1" fmla="*/ 1292460 w 2654930"/>
              <a:gd name="connsiteY1" fmla="*/ 8201 h 413401"/>
              <a:gd name="connsiteX2" fmla="*/ 2567486 w 2654930"/>
              <a:gd name="connsiteY2" fmla="*/ 26458 h 413401"/>
              <a:gd name="connsiteX3" fmla="*/ 2394655 w 2654930"/>
              <a:gd name="connsiteY3" fmla="*/ 388371 h 413401"/>
              <a:gd name="connsiteX4" fmla="*/ 1201132 w 2654930"/>
              <a:gd name="connsiteY4" fmla="*/ 388372 h 413401"/>
              <a:gd name="connsiteX5" fmla="*/ 224417 w 2654930"/>
              <a:gd name="connsiteY5" fmla="*/ 273315 h 413401"/>
              <a:gd name="connsiteX6" fmla="*/ 84109 w 2654930"/>
              <a:gd name="connsiteY6" fmla="*/ 102658 h 413401"/>
              <a:gd name="connsiteX0" fmla="*/ 81239 w 2655041"/>
              <a:gd name="connsiteY0" fmla="*/ 102658 h 405977"/>
              <a:gd name="connsiteX1" fmla="*/ 1289590 w 2655041"/>
              <a:gd name="connsiteY1" fmla="*/ 8201 h 405977"/>
              <a:gd name="connsiteX2" fmla="*/ 2564616 w 2655041"/>
              <a:gd name="connsiteY2" fmla="*/ 26458 h 405977"/>
              <a:gd name="connsiteX3" fmla="*/ 2391785 w 2655041"/>
              <a:gd name="connsiteY3" fmla="*/ 388371 h 405977"/>
              <a:gd name="connsiteX4" fmla="*/ 1118749 w 2655041"/>
              <a:gd name="connsiteY4" fmla="*/ 358554 h 405977"/>
              <a:gd name="connsiteX5" fmla="*/ 221547 w 2655041"/>
              <a:gd name="connsiteY5" fmla="*/ 273315 h 405977"/>
              <a:gd name="connsiteX6" fmla="*/ 81239 w 2655041"/>
              <a:gd name="connsiteY6" fmla="*/ 102658 h 405977"/>
              <a:gd name="connsiteX0" fmla="*/ 81239 w 2655041"/>
              <a:gd name="connsiteY0" fmla="*/ 102658 h 405977"/>
              <a:gd name="connsiteX1" fmla="*/ 1289590 w 2655041"/>
              <a:gd name="connsiteY1" fmla="*/ 8201 h 405977"/>
              <a:gd name="connsiteX2" fmla="*/ 2564616 w 2655041"/>
              <a:gd name="connsiteY2" fmla="*/ 26458 h 405977"/>
              <a:gd name="connsiteX3" fmla="*/ 2391785 w 2655041"/>
              <a:gd name="connsiteY3" fmla="*/ 388371 h 405977"/>
              <a:gd name="connsiteX4" fmla="*/ 1118749 w 2655041"/>
              <a:gd name="connsiteY4" fmla="*/ 358554 h 405977"/>
              <a:gd name="connsiteX5" fmla="*/ 221547 w 2655041"/>
              <a:gd name="connsiteY5" fmla="*/ 273315 h 405977"/>
              <a:gd name="connsiteX6" fmla="*/ 81239 w 2655041"/>
              <a:gd name="connsiteY6" fmla="*/ 102658 h 40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041" h="405977">
                <a:moveTo>
                  <a:pt x="81239" y="102658"/>
                </a:moveTo>
                <a:cubicBezTo>
                  <a:pt x="259246" y="58472"/>
                  <a:pt x="389919" y="-26724"/>
                  <a:pt x="1289590" y="8201"/>
                </a:cubicBezTo>
                <a:cubicBezTo>
                  <a:pt x="2189261" y="43126"/>
                  <a:pt x="2380917" y="-36904"/>
                  <a:pt x="2564616" y="26458"/>
                </a:cubicBezTo>
                <a:cubicBezTo>
                  <a:pt x="2748315" y="89820"/>
                  <a:pt x="2632763" y="333022"/>
                  <a:pt x="2391785" y="388371"/>
                </a:cubicBezTo>
                <a:cubicBezTo>
                  <a:pt x="2150807" y="443720"/>
                  <a:pt x="1366638" y="350121"/>
                  <a:pt x="1118749" y="358554"/>
                </a:cubicBezTo>
                <a:cubicBezTo>
                  <a:pt x="940434" y="128447"/>
                  <a:pt x="394465" y="315964"/>
                  <a:pt x="221547" y="273315"/>
                </a:cubicBezTo>
                <a:cubicBezTo>
                  <a:pt x="48629" y="230666"/>
                  <a:pt x="-96768" y="146844"/>
                  <a:pt x="81239" y="102658"/>
                </a:cubicBezTo>
                <a:close/>
              </a:path>
            </a:pathLst>
          </a:cu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04040"/>
              </a:solidFill>
            </a:endParaRPr>
          </a:p>
        </p:txBody>
      </p:sp>
      <p:cxnSp>
        <p:nvCxnSpPr>
          <p:cNvPr id="209" name="Straight Connector 208"/>
          <p:cNvCxnSpPr/>
          <p:nvPr/>
        </p:nvCxnSpPr>
        <p:spPr>
          <a:xfrm>
            <a:off x="4427479" y="1549298"/>
            <a:ext cx="26986" cy="4069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custDataLst>
              <p:tags r:id="rId2"/>
            </p:custDataLst>
          </p:nvPr>
        </p:nvCxnSpPr>
        <p:spPr bwMode="auto">
          <a:xfrm>
            <a:off x="854541" y="3435248"/>
            <a:ext cx="6186488" cy="0"/>
          </a:xfrm>
          <a:prstGeom prst="line">
            <a:avLst/>
          </a:prstGeom>
          <a:ln w="952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119" name="Object 118"/>
          <p:cNvGraphicFramePr>
            <a:graphicFrameLocks/>
          </p:cNvGraphicFramePr>
          <p:nvPr>
            <p:custDataLst>
              <p:tags r:id="rId3"/>
            </p:custDataLst>
            <p:extLst>
              <p:ext uri="{D42A27DB-BD31-4B8C-83A1-F6EECF244321}">
                <p14:modId xmlns:p14="http://schemas.microsoft.com/office/powerpoint/2010/main" val="1558855256"/>
              </p:ext>
            </p:extLst>
          </p:nvPr>
        </p:nvGraphicFramePr>
        <p:xfrm>
          <a:off x="703263" y="1443469"/>
          <a:ext cx="6429375" cy="4313238"/>
        </p:xfrm>
        <a:graphic>
          <a:graphicData uri="http://schemas.openxmlformats.org/presentationml/2006/ole">
            <mc:AlternateContent xmlns:mc="http://schemas.openxmlformats.org/markup-compatibility/2006">
              <mc:Choice xmlns:v="urn:schemas-microsoft-com:vml" Requires="v">
                <p:oleObj spid="_x0000_s1080" name="Chart" r:id="rId91" imgW="6426200" imgH="4318000" progId="MSGraph.Chart.8">
                  <p:embed followColorScheme="full"/>
                </p:oleObj>
              </mc:Choice>
              <mc:Fallback>
                <p:oleObj name="Chart" r:id="rId91" imgW="6426200" imgH="4318000" progId="MSGraph.Chart.8">
                  <p:embed followColorScheme="full"/>
                  <p:pic>
                    <p:nvPicPr>
                      <p:cNvPr id="0" name=""/>
                      <p:cNvPicPr>
                        <a:picLocks noChangeArrowheads="1"/>
                      </p:cNvPicPr>
                      <p:nvPr/>
                    </p:nvPicPr>
                    <p:blipFill>
                      <a:blip r:embed="rId92"/>
                      <a:srcRect/>
                      <a:stretch>
                        <a:fillRect/>
                      </a:stretch>
                    </p:blipFill>
                    <p:spPr bwMode="auto">
                      <a:xfrm>
                        <a:off x="703263" y="1443469"/>
                        <a:ext cx="6429375" cy="431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 name="Object 95" hidden="1"/>
          <p:cNvGraphicFramePr>
            <a:graphicFrameLocks noChangeAspect="1"/>
          </p:cNvGraphicFramePr>
          <p:nvPr>
            <p:custDataLst>
              <p:tags r:id="rId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1" name="think-cell Slide" r:id="rId93" imgW="360" imgH="360" progId="TCLayout.ActiveDocument.1">
                  <p:embed/>
                </p:oleObj>
              </mc:Choice>
              <mc:Fallback>
                <p:oleObj name="think-cell Slide" r:id="rId93" imgW="360" imgH="360" progId="TCLayout.ActiveDocument.1">
                  <p:embed/>
                  <p:pic>
                    <p:nvPicPr>
                      <p:cNvPr id="0" name=""/>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a:xfrm>
            <a:off x="457200" y="365760"/>
            <a:ext cx="8229600" cy="775564"/>
          </a:xfrm>
        </p:spPr>
        <p:txBody>
          <a:bodyPr/>
          <a:lstStyle/>
          <a:p>
            <a:pPr algn="ctr">
              <a:lnSpc>
                <a:spcPct val="100000"/>
              </a:lnSpc>
            </a:pPr>
            <a:r>
              <a:rPr lang="en-US" b="1" dirty="0" smtClean="0">
                <a:solidFill>
                  <a:srgbClr val="0079C1"/>
                </a:solidFill>
                <a:latin typeface="Arial"/>
                <a:cs typeface="Arial"/>
              </a:rPr>
              <a:t>Ease for Employers, Thought Leadership on Cost Savings &amp; Employee Customer Service Drive Partner Decisions</a:t>
            </a:r>
            <a:endParaRPr lang="en-US" b="1" dirty="0">
              <a:solidFill>
                <a:srgbClr val="0079C1"/>
              </a:solidFill>
              <a:latin typeface="Arial"/>
              <a:cs typeface="Arial"/>
            </a:endParaRPr>
          </a:p>
        </p:txBody>
      </p:sp>
      <p:sp>
        <p:nvSpPr>
          <p:cNvPr id="7" name="Text Placeholder 6"/>
          <p:cNvSpPr>
            <a:spLocks noGrp="1"/>
          </p:cNvSpPr>
          <p:nvPr>
            <p:ph type="body" sz="quarter" idx="15"/>
          </p:nvPr>
        </p:nvSpPr>
        <p:spPr>
          <a:xfrm>
            <a:off x="2194560" y="1170954"/>
            <a:ext cx="4754880" cy="268806"/>
          </a:xfrm>
        </p:spPr>
        <p:txBody>
          <a:bodyPr>
            <a:normAutofit lnSpcReduction="10000"/>
          </a:bodyPr>
          <a:lstStyle/>
          <a:p>
            <a:r>
              <a:rPr lang="en-US" dirty="0" smtClean="0">
                <a:solidFill>
                  <a:srgbClr val="404040"/>
                </a:solidFill>
                <a:latin typeface="Arial"/>
                <a:cs typeface="Arial"/>
              </a:rPr>
              <a:t>Claimed vs Correlated Importance</a:t>
            </a:r>
            <a:endParaRPr lang="en-US" dirty="0">
              <a:solidFill>
                <a:srgbClr val="404040"/>
              </a:solidFill>
              <a:latin typeface="Arial"/>
              <a:cs typeface="Arial"/>
            </a:endParaRPr>
          </a:p>
        </p:txBody>
      </p:sp>
      <p:sp>
        <p:nvSpPr>
          <p:cNvPr id="600" name="Text Placeholder 260"/>
          <p:cNvSpPr>
            <a:spLocks noGrp="1"/>
          </p:cNvSpPr>
          <p:nvPr>
            <p:custDataLst>
              <p:tags r:id="rId5"/>
            </p:custDataLst>
          </p:nvPr>
        </p:nvSpPr>
        <p:spPr bwMode="gray">
          <a:xfrm>
            <a:off x="622766" y="1493735"/>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endParaRPr lang="en-US" sz="700" dirty="0">
              <a:solidFill>
                <a:srgbClr val="404040"/>
              </a:solidFill>
              <a:sym typeface="Calibri" panose="020F0502020204030204" pitchFamily="34" charset="0"/>
            </a:endParaRPr>
          </a:p>
        </p:txBody>
      </p:sp>
      <p:sp>
        <p:nvSpPr>
          <p:cNvPr id="236" name="TextBox 235"/>
          <p:cNvSpPr txBox="1"/>
          <p:nvPr/>
        </p:nvSpPr>
        <p:spPr>
          <a:xfrm>
            <a:off x="1081360" y="1515315"/>
            <a:ext cx="1022526" cy="261610"/>
          </a:xfrm>
          <a:prstGeom prst="rect">
            <a:avLst/>
          </a:prstGeom>
          <a:noFill/>
        </p:spPr>
        <p:txBody>
          <a:bodyPr wrap="square" rtlCol="0">
            <a:spAutoFit/>
          </a:bodyPr>
          <a:lstStyle/>
          <a:p>
            <a:r>
              <a:rPr lang="en-US" sz="1100" b="1" dirty="0" smtClean="0">
                <a:solidFill>
                  <a:srgbClr val="FFFFFF"/>
                </a:solidFill>
                <a:latin typeface="Arial"/>
                <a:cs typeface="Arial"/>
              </a:rPr>
              <a:t>Required</a:t>
            </a:r>
            <a:endParaRPr lang="en-US" sz="1100" b="1" dirty="0">
              <a:solidFill>
                <a:srgbClr val="FFFFFF"/>
              </a:solidFill>
              <a:latin typeface="Arial"/>
              <a:cs typeface="Arial"/>
            </a:endParaRPr>
          </a:p>
        </p:txBody>
      </p:sp>
      <p:sp>
        <p:nvSpPr>
          <p:cNvPr id="239" name="TextBox 238"/>
          <p:cNvSpPr txBox="1"/>
          <p:nvPr/>
        </p:nvSpPr>
        <p:spPr>
          <a:xfrm>
            <a:off x="6109778" y="1506436"/>
            <a:ext cx="834962" cy="261610"/>
          </a:xfrm>
          <a:prstGeom prst="rect">
            <a:avLst/>
          </a:prstGeom>
          <a:noFill/>
        </p:spPr>
        <p:txBody>
          <a:bodyPr wrap="square" rtlCol="0">
            <a:spAutoFit/>
          </a:bodyPr>
          <a:lstStyle/>
          <a:p>
            <a:r>
              <a:rPr lang="en-US" sz="1100" b="1" dirty="0" smtClean="0">
                <a:solidFill>
                  <a:srgbClr val="FFFFFF"/>
                </a:solidFill>
                <a:latin typeface="Arial"/>
                <a:cs typeface="Arial"/>
              </a:rPr>
              <a:t>Crucial</a:t>
            </a:r>
          </a:p>
        </p:txBody>
      </p:sp>
      <p:sp>
        <p:nvSpPr>
          <p:cNvPr id="190" name="Rounded Rectangular Callout 189"/>
          <p:cNvSpPr/>
          <p:nvPr/>
        </p:nvSpPr>
        <p:spPr>
          <a:xfrm>
            <a:off x="7203843" y="1620735"/>
            <a:ext cx="1795519" cy="1235076"/>
          </a:xfrm>
          <a:prstGeom prst="wedgeRoundRectCallout">
            <a:avLst>
              <a:gd name="adj1" fmla="val -81144"/>
              <a:gd name="adj2" fmla="val -23621"/>
              <a:gd name="adj3" fmla="val 16667"/>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404040"/>
                </a:solidFill>
                <a:latin typeface="Arial"/>
                <a:cs typeface="Arial"/>
              </a:rPr>
              <a:t>Effective customer </a:t>
            </a:r>
            <a:r>
              <a:rPr lang="en-US" sz="1200" dirty="0" smtClean="0">
                <a:solidFill>
                  <a:srgbClr val="404040"/>
                </a:solidFill>
                <a:latin typeface="Arial"/>
                <a:cs typeface="Arial"/>
              </a:rPr>
              <a:t>service for employees and employers </a:t>
            </a:r>
            <a:r>
              <a:rPr lang="en-US" sz="1200" dirty="0">
                <a:solidFill>
                  <a:srgbClr val="404040"/>
                </a:solidFill>
                <a:latin typeface="Arial"/>
                <a:cs typeface="Arial"/>
              </a:rPr>
              <a:t>is </a:t>
            </a:r>
            <a:r>
              <a:rPr lang="en-US" sz="1200" dirty="0" smtClean="0">
                <a:solidFill>
                  <a:srgbClr val="404040"/>
                </a:solidFill>
                <a:latin typeface="Arial"/>
                <a:cs typeface="Arial"/>
              </a:rPr>
              <a:t>very </a:t>
            </a:r>
            <a:r>
              <a:rPr lang="en-US" sz="1200" dirty="0">
                <a:solidFill>
                  <a:srgbClr val="404040"/>
                </a:solidFill>
                <a:latin typeface="Arial"/>
                <a:cs typeface="Arial"/>
              </a:rPr>
              <a:t>top-of-mind </a:t>
            </a:r>
            <a:r>
              <a:rPr lang="en-US" sz="1200" dirty="0" smtClean="0">
                <a:solidFill>
                  <a:srgbClr val="404040"/>
                </a:solidFill>
                <a:latin typeface="Arial"/>
                <a:cs typeface="Arial"/>
              </a:rPr>
              <a:t>while also driving purchasing </a:t>
            </a:r>
            <a:r>
              <a:rPr lang="en-US" sz="1200" dirty="0">
                <a:solidFill>
                  <a:srgbClr val="404040"/>
                </a:solidFill>
                <a:latin typeface="Arial"/>
                <a:cs typeface="Arial"/>
              </a:rPr>
              <a:t>in the </a:t>
            </a:r>
            <a:r>
              <a:rPr lang="en-US" sz="1200" dirty="0" smtClean="0">
                <a:solidFill>
                  <a:srgbClr val="404040"/>
                </a:solidFill>
                <a:latin typeface="Arial"/>
                <a:cs typeface="Arial"/>
              </a:rPr>
              <a:t>category</a:t>
            </a:r>
            <a:endParaRPr lang="en-US" sz="1200" dirty="0">
              <a:solidFill>
                <a:srgbClr val="404040"/>
              </a:solidFill>
              <a:latin typeface="Arial"/>
              <a:cs typeface="Arial"/>
            </a:endParaRPr>
          </a:p>
        </p:txBody>
      </p:sp>
      <p:sp>
        <p:nvSpPr>
          <p:cNvPr id="625" name="Rounded Rectangular Callout 624"/>
          <p:cNvSpPr/>
          <p:nvPr/>
        </p:nvSpPr>
        <p:spPr>
          <a:xfrm>
            <a:off x="7307407" y="3133096"/>
            <a:ext cx="1704976" cy="1172103"/>
          </a:xfrm>
          <a:prstGeom prst="wedgeRoundRectCallout">
            <a:avLst>
              <a:gd name="adj1" fmla="val -59940"/>
              <a:gd name="adj2" fmla="val -26891"/>
              <a:gd name="adj3" fmla="val 16667"/>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404040"/>
                </a:solidFill>
                <a:latin typeface="Arial"/>
                <a:cs typeface="Arial"/>
              </a:rPr>
              <a:t>Key crucial and motivating benefits relating to thought leadership on cost savings for the </a:t>
            </a:r>
            <a:r>
              <a:rPr lang="en-US" sz="1200" dirty="0" smtClean="0">
                <a:solidFill>
                  <a:srgbClr val="404040"/>
                </a:solidFill>
                <a:latin typeface="Arial"/>
                <a:cs typeface="Arial"/>
              </a:rPr>
              <a:t>employer</a:t>
            </a:r>
            <a:endParaRPr lang="en-US" sz="1200" dirty="0">
              <a:solidFill>
                <a:srgbClr val="404040"/>
              </a:solidFill>
              <a:latin typeface="Arial"/>
              <a:cs typeface="Arial"/>
            </a:endParaRPr>
          </a:p>
        </p:txBody>
      </p:sp>
      <p:sp>
        <p:nvSpPr>
          <p:cNvPr id="10" name="Rectangle 9"/>
          <p:cNvSpPr/>
          <p:nvPr/>
        </p:nvSpPr>
        <p:spPr>
          <a:xfrm>
            <a:off x="873760" y="1554595"/>
            <a:ext cx="1051560" cy="226566"/>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latin typeface="Arial"/>
                <a:cs typeface="Arial"/>
              </a:rPr>
              <a:t>Required</a:t>
            </a:r>
            <a:endParaRPr lang="en-US" sz="1100" b="1" dirty="0">
              <a:latin typeface="Arial"/>
              <a:cs typeface="Arial"/>
            </a:endParaRPr>
          </a:p>
        </p:txBody>
      </p:sp>
      <p:sp>
        <p:nvSpPr>
          <p:cNvPr id="113" name="Rectangle 112"/>
          <p:cNvSpPr/>
          <p:nvPr/>
        </p:nvSpPr>
        <p:spPr>
          <a:xfrm>
            <a:off x="5979160" y="1555610"/>
            <a:ext cx="1051560" cy="226566"/>
          </a:xfrm>
          <a:prstGeom prst="rect">
            <a:avLst/>
          </a:prstGeom>
          <a:solidFill>
            <a:srgbClr val="E86D1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latin typeface="Arial"/>
                <a:cs typeface="Arial"/>
              </a:rPr>
              <a:t>Crucial</a:t>
            </a:r>
            <a:endParaRPr lang="en-US" sz="1100" b="1" dirty="0">
              <a:latin typeface="Arial"/>
              <a:cs typeface="Arial"/>
            </a:endParaRPr>
          </a:p>
        </p:txBody>
      </p:sp>
      <p:sp>
        <p:nvSpPr>
          <p:cNvPr id="114" name="Rectangle 113"/>
          <p:cNvSpPr/>
          <p:nvPr/>
        </p:nvSpPr>
        <p:spPr>
          <a:xfrm>
            <a:off x="5979160" y="5410315"/>
            <a:ext cx="1051560" cy="226566"/>
          </a:xfrm>
          <a:prstGeom prst="rect">
            <a:avLst/>
          </a:prstGeom>
          <a:solidFill>
            <a:srgbClr val="6CB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latin typeface="Arial"/>
                <a:cs typeface="Arial"/>
              </a:rPr>
              <a:t>Motivating</a:t>
            </a:r>
            <a:endParaRPr lang="en-US" sz="1100" b="1" dirty="0">
              <a:latin typeface="Arial"/>
              <a:cs typeface="Arial"/>
            </a:endParaRPr>
          </a:p>
        </p:txBody>
      </p:sp>
      <p:sp>
        <p:nvSpPr>
          <p:cNvPr id="115" name="Rectangle 114"/>
          <p:cNvSpPr/>
          <p:nvPr/>
        </p:nvSpPr>
        <p:spPr>
          <a:xfrm>
            <a:off x="873760" y="5410315"/>
            <a:ext cx="1051560" cy="226566"/>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smtClean="0">
                <a:latin typeface="Arial"/>
                <a:cs typeface="Arial"/>
              </a:rPr>
              <a:t>Uninspiring</a:t>
            </a:r>
            <a:endParaRPr lang="en-US" sz="1100" b="1" dirty="0">
              <a:latin typeface="Arial"/>
              <a:cs typeface="Arial"/>
            </a:endParaRPr>
          </a:p>
        </p:txBody>
      </p:sp>
      <p:sp>
        <p:nvSpPr>
          <p:cNvPr id="120" name="Text Placeholder 251"/>
          <p:cNvSpPr>
            <a:spLocks noGrp="1"/>
          </p:cNvSpPr>
          <p:nvPr>
            <p:custDataLst>
              <p:tags r:id="rId6"/>
            </p:custDataLst>
          </p:nvPr>
        </p:nvSpPr>
        <p:spPr bwMode="gray">
          <a:xfrm>
            <a:off x="622766" y="4327423"/>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C63E8ECE-5E57-4824-8B2F-3F8BE997971B}" type="datetime'''''''''''''''''''''''''''''''''4''''''4%'''''''''">
              <a:rPr lang="en-US" sz="700">
                <a:solidFill>
                  <a:srgbClr val="404040"/>
                </a:solidFill>
                <a:latin typeface="Arial"/>
                <a:cs typeface="Arial"/>
                <a:sym typeface="Calibri" panose="020F0502020204030204" pitchFamily="34" charset="0"/>
              </a:rPr>
              <a:pPr algn="r">
                <a:spcBef>
                  <a:spcPct val="0"/>
                </a:spcBef>
                <a:spcAft>
                  <a:spcPct val="0"/>
                </a:spcAft>
              </a:pPr>
              <a:t>44%</a:t>
            </a:fld>
            <a:endParaRPr lang="en-US" sz="700" dirty="0">
              <a:solidFill>
                <a:srgbClr val="404040"/>
              </a:solidFill>
              <a:latin typeface="Arial"/>
              <a:cs typeface="Arial"/>
              <a:sym typeface="Calibri" panose="020F0502020204030204" pitchFamily="34" charset="0"/>
            </a:endParaRPr>
          </a:p>
        </p:txBody>
      </p:sp>
      <p:sp>
        <p:nvSpPr>
          <p:cNvPr id="121" name="Text Placeholder 253"/>
          <p:cNvSpPr>
            <a:spLocks noGrp="1"/>
          </p:cNvSpPr>
          <p:nvPr>
            <p:custDataLst>
              <p:tags r:id="rId7"/>
            </p:custDataLst>
          </p:nvPr>
        </p:nvSpPr>
        <p:spPr bwMode="gray">
          <a:xfrm>
            <a:off x="622766" y="3695598"/>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6CD6F22E-8EFD-4B79-AB91-234A2979603A}" type="datetime'''''4''''''''''''''''''''''8''''''''''''''''%'''''''''''''''''">
              <a:rPr lang="en-US" sz="700">
                <a:solidFill>
                  <a:srgbClr val="404040"/>
                </a:solidFill>
                <a:latin typeface="Arial"/>
                <a:cs typeface="Arial"/>
                <a:sym typeface="Calibri" panose="020F0502020204030204" pitchFamily="34" charset="0"/>
              </a:rPr>
              <a:pPr algn="r">
                <a:spcBef>
                  <a:spcPct val="0"/>
                </a:spcBef>
                <a:spcAft>
                  <a:spcPct val="0"/>
                </a:spcAft>
              </a:pPr>
              <a:t>48%</a:t>
            </a:fld>
            <a:endParaRPr lang="en-US" sz="700" dirty="0">
              <a:solidFill>
                <a:srgbClr val="404040"/>
              </a:solidFill>
              <a:latin typeface="Arial"/>
              <a:cs typeface="Arial"/>
              <a:sym typeface="Calibri" panose="020F0502020204030204" pitchFamily="34" charset="0"/>
            </a:endParaRPr>
          </a:p>
        </p:txBody>
      </p:sp>
      <p:sp>
        <p:nvSpPr>
          <p:cNvPr id="122" name="Text Placeholder 258"/>
          <p:cNvSpPr>
            <a:spLocks noGrp="1"/>
          </p:cNvSpPr>
          <p:nvPr>
            <p:custDataLst>
              <p:tags r:id="rId8"/>
            </p:custDataLst>
          </p:nvPr>
        </p:nvSpPr>
        <p:spPr bwMode="gray">
          <a:xfrm>
            <a:off x="622766" y="2125560"/>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403B23BA-DC20-4FB2-B68F-503A61E6B16F}" type="datetime'''''''''''''''''5''''''''''''''''''''''''''''''''''''''8''%'''">
              <a:rPr lang="en-US" sz="700">
                <a:solidFill>
                  <a:srgbClr val="404040"/>
                </a:solidFill>
                <a:latin typeface="Arial"/>
                <a:cs typeface="Arial"/>
                <a:sym typeface="Calibri" panose="020F0502020204030204" pitchFamily="34" charset="0"/>
              </a:rPr>
              <a:pPr algn="r">
                <a:spcBef>
                  <a:spcPct val="0"/>
                </a:spcBef>
                <a:spcAft>
                  <a:spcPct val="0"/>
                </a:spcAft>
              </a:pPr>
              <a:t>58%</a:t>
            </a:fld>
            <a:endParaRPr lang="en-US" sz="700" dirty="0">
              <a:solidFill>
                <a:srgbClr val="404040"/>
              </a:solidFill>
              <a:latin typeface="Arial"/>
              <a:cs typeface="Arial"/>
              <a:sym typeface="Calibri" panose="020F0502020204030204" pitchFamily="34" charset="0"/>
            </a:endParaRPr>
          </a:p>
        </p:txBody>
      </p:sp>
      <p:sp>
        <p:nvSpPr>
          <p:cNvPr id="123" name="Text Placeholder 257"/>
          <p:cNvSpPr>
            <a:spLocks noGrp="1"/>
          </p:cNvSpPr>
          <p:nvPr>
            <p:custDataLst>
              <p:tags r:id="rId9"/>
            </p:custDataLst>
          </p:nvPr>
        </p:nvSpPr>
        <p:spPr bwMode="gray">
          <a:xfrm>
            <a:off x="622766" y="2438298"/>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8437BE07-3385-410C-91F7-51F6819A0FD2}" type="datetime'''''''''''''''''''''''''5''''''''''6''''%'''''''''''''">
              <a:rPr lang="en-US" sz="700">
                <a:solidFill>
                  <a:srgbClr val="404040"/>
                </a:solidFill>
                <a:latin typeface="Arial"/>
                <a:cs typeface="Arial"/>
                <a:sym typeface="Calibri" panose="020F0502020204030204" pitchFamily="34" charset="0"/>
              </a:rPr>
              <a:pPr algn="r">
                <a:spcBef>
                  <a:spcPct val="0"/>
                </a:spcBef>
                <a:spcAft>
                  <a:spcPct val="0"/>
                </a:spcAft>
              </a:pPr>
              <a:t>56%</a:t>
            </a:fld>
            <a:endParaRPr lang="en-US" sz="700" dirty="0">
              <a:solidFill>
                <a:srgbClr val="404040"/>
              </a:solidFill>
              <a:latin typeface="Arial"/>
              <a:cs typeface="Arial"/>
              <a:sym typeface="Calibri" panose="020F0502020204030204" pitchFamily="34" charset="0"/>
            </a:endParaRPr>
          </a:p>
        </p:txBody>
      </p:sp>
      <p:sp>
        <p:nvSpPr>
          <p:cNvPr id="124" name="Text Placeholder 256"/>
          <p:cNvSpPr>
            <a:spLocks noGrp="1"/>
          </p:cNvSpPr>
          <p:nvPr>
            <p:custDataLst>
              <p:tags r:id="rId10"/>
            </p:custDataLst>
          </p:nvPr>
        </p:nvSpPr>
        <p:spPr bwMode="gray">
          <a:xfrm>
            <a:off x="622766" y="2751035"/>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9F3AC473-57AB-4B25-850F-DEF3ED4883F6}" type="datetime'''''''''''5''''''''''''''''''4''''''''''''''''%'''''''''''">
              <a:rPr lang="en-US" sz="700">
                <a:solidFill>
                  <a:srgbClr val="404040"/>
                </a:solidFill>
                <a:latin typeface="Arial"/>
                <a:cs typeface="Arial"/>
                <a:sym typeface="Calibri" panose="020F0502020204030204" pitchFamily="34" charset="0"/>
              </a:rPr>
              <a:pPr algn="r">
                <a:spcBef>
                  <a:spcPct val="0"/>
                </a:spcBef>
                <a:spcAft>
                  <a:spcPct val="0"/>
                </a:spcAft>
              </a:pPr>
              <a:t>54%</a:t>
            </a:fld>
            <a:endParaRPr lang="en-US" sz="700" dirty="0">
              <a:solidFill>
                <a:srgbClr val="404040"/>
              </a:solidFill>
              <a:latin typeface="Arial"/>
              <a:cs typeface="Arial"/>
              <a:sym typeface="Calibri" panose="020F0502020204030204" pitchFamily="34" charset="0"/>
            </a:endParaRPr>
          </a:p>
        </p:txBody>
      </p:sp>
      <p:sp>
        <p:nvSpPr>
          <p:cNvPr id="125" name="Text Placeholder 259"/>
          <p:cNvSpPr>
            <a:spLocks noGrp="1"/>
          </p:cNvSpPr>
          <p:nvPr>
            <p:custDataLst>
              <p:tags r:id="rId11"/>
            </p:custDataLst>
          </p:nvPr>
        </p:nvSpPr>
        <p:spPr bwMode="gray">
          <a:xfrm>
            <a:off x="622766" y="1806473"/>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1D6F5DA0-D4DA-4F9F-905F-2D1686C33683}" type="datetime'''''''''''''''''''6''''''''''0''''''''''''''%'''''''''">
              <a:rPr lang="en-US" sz="700">
                <a:solidFill>
                  <a:srgbClr val="404040"/>
                </a:solidFill>
                <a:latin typeface="Arial"/>
                <a:cs typeface="Arial"/>
                <a:sym typeface="Calibri" panose="020F0502020204030204" pitchFamily="34" charset="0"/>
              </a:rPr>
              <a:pPr algn="r">
                <a:spcBef>
                  <a:spcPct val="0"/>
                </a:spcBef>
                <a:spcAft>
                  <a:spcPct val="0"/>
                </a:spcAft>
              </a:pPr>
              <a:t>60%</a:t>
            </a:fld>
            <a:endParaRPr lang="en-US" sz="700" dirty="0">
              <a:solidFill>
                <a:srgbClr val="404040"/>
              </a:solidFill>
              <a:latin typeface="Arial"/>
              <a:cs typeface="Arial"/>
              <a:sym typeface="Calibri" panose="020F0502020204030204" pitchFamily="34" charset="0"/>
            </a:endParaRPr>
          </a:p>
        </p:txBody>
      </p:sp>
      <p:sp>
        <p:nvSpPr>
          <p:cNvPr id="126" name="Text Placeholder 260"/>
          <p:cNvSpPr>
            <a:spLocks noGrp="1"/>
          </p:cNvSpPr>
          <p:nvPr>
            <p:custDataLst>
              <p:tags r:id="rId12"/>
            </p:custDataLst>
          </p:nvPr>
        </p:nvSpPr>
        <p:spPr bwMode="gray">
          <a:xfrm>
            <a:off x="622766" y="1493735"/>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40EBB332-32B7-4EC2-9506-E38866D6B81B}" type="datetime'''''6''''''''''''''''''''''''''2''%'''''''''''''''">
              <a:rPr lang="en-US" sz="700">
                <a:solidFill>
                  <a:srgbClr val="404040"/>
                </a:solidFill>
                <a:latin typeface="Arial"/>
                <a:cs typeface="Arial"/>
                <a:sym typeface="Calibri" panose="020F0502020204030204" pitchFamily="34" charset="0"/>
              </a:rPr>
              <a:pPr algn="r">
                <a:spcBef>
                  <a:spcPct val="0"/>
                </a:spcBef>
                <a:spcAft>
                  <a:spcPct val="0"/>
                </a:spcAft>
              </a:pPr>
              <a:t>62%</a:t>
            </a:fld>
            <a:endParaRPr lang="en-US" sz="700" dirty="0">
              <a:solidFill>
                <a:srgbClr val="404040"/>
              </a:solidFill>
              <a:latin typeface="Arial"/>
              <a:cs typeface="Arial"/>
              <a:sym typeface="Calibri" panose="020F0502020204030204" pitchFamily="34" charset="0"/>
            </a:endParaRPr>
          </a:p>
        </p:txBody>
      </p:sp>
      <p:sp>
        <p:nvSpPr>
          <p:cNvPr id="127" name="Text Placeholder 250"/>
          <p:cNvSpPr>
            <a:spLocks noGrp="1"/>
          </p:cNvSpPr>
          <p:nvPr>
            <p:custDataLst>
              <p:tags r:id="rId13"/>
            </p:custDataLst>
          </p:nvPr>
        </p:nvSpPr>
        <p:spPr bwMode="gray">
          <a:xfrm>
            <a:off x="622766" y="4640160"/>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33B5E31D-41CC-442C-9DC4-CB1728947032}" type="datetime'''''''''''4''''''''''2''''''%'''''''''''''''''">
              <a:rPr lang="en-US" sz="700">
                <a:solidFill>
                  <a:srgbClr val="404040"/>
                </a:solidFill>
                <a:latin typeface="Arial"/>
                <a:cs typeface="Arial"/>
                <a:sym typeface="Calibri" panose="020F0502020204030204" pitchFamily="34" charset="0"/>
              </a:rPr>
              <a:pPr algn="r">
                <a:spcBef>
                  <a:spcPct val="0"/>
                </a:spcBef>
                <a:spcAft>
                  <a:spcPct val="0"/>
                </a:spcAft>
              </a:pPr>
              <a:t>42%</a:t>
            </a:fld>
            <a:endParaRPr lang="en-US" sz="700" dirty="0">
              <a:solidFill>
                <a:srgbClr val="404040"/>
              </a:solidFill>
              <a:latin typeface="Arial"/>
              <a:cs typeface="Arial"/>
              <a:sym typeface="Calibri" panose="020F0502020204030204" pitchFamily="34" charset="0"/>
            </a:endParaRPr>
          </a:p>
        </p:txBody>
      </p:sp>
      <p:sp>
        <p:nvSpPr>
          <p:cNvPr id="128" name="Text Placeholder 254"/>
          <p:cNvSpPr>
            <a:spLocks noGrp="1"/>
          </p:cNvSpPr>
          <p:nvPr>
            <p:custDataLst>
              <p:tags r:id="rId14"/>
            </p:custDataLst>
          </p:nvPr>
        </p:nvSpPr>
        <p:spPr bwMode="gray">
          <a:xfrm>
            <a:off x="622766" y="3382860"/>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DBDC46B5-7783-4869-B6FA-38CF7B068C6B}" type="datetime'''5''0''''''''''''''''''''''''%'''''''''''''''''''''''''''">
              <a:rPr lang="en-US" sz="700">
                <a:solidFill>
                  <a:srgbClr val="404040"/>
                </a:solidFill>
                <a:latin typeface="Arial"/>
                <a:cs typeface="Arial"/>
                <a:sym typeface="Calibri" panose="020F0502020204030204" pitchFamily="34" charset="0"/>
              </a:rPr>
              <a:pPr algn="r">
                <a:spcBef>
                  <a:spcPct val="0"/>
                </a:spcBef>
                <a:spcAft>
                  <a:spcPct val="0"/>
                </a:spcAft>
              </a:pPr>
              <a:t>50%</a:t>
            </a:fld>
            <a:endParaRPr lang="en-US" sz="700" dirty="0">
              <a:solidFill>
                <a:srgbClr val="404040"/>
              </a:solidFill>
              <a:latin typeface="Arial"/>
              <a:cs typeface="Arial"/>
              <a:sym typeface="Calibri" panose="020F0502020204030204" pitchFamily="34" charset="0"/>
            </a:endParaRPr>
          </a:p>
        </p:txBody>
      </p:sp>
      <p:sp>
        <p:nvSpPr>
          <p:cNvPr id="129" name="Text Placeholder 255"/>
          <p:cNvSpPr>
            <a:spLocks noGrp="1"/>
          </p:cNvSpPr>
          <p:nvPr>
            <p:custDataLst>
              <p:tags r:id="rId15"/>
            </p:custDataLst>
          </p:nvPr>
        </p:nvSpPr>
        <p:spPr bwMode="gray">
          <a:xfrm>
            <a:off x="622766" y="3070123"/>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413B605E-DBD0-45F5-866C-68C26F4C0C5D}" type="datetime'''''''''''5''''''''''''2''''''''''''''''''''''%'''''''''">
              <a:rPr lang="en-US" sz="700">
                <a:solidFill>
                  <a:srgbClr val="404040"/>
                </a:solidFill>
                <a:latin typeface="Arial"/>
                <a:cs typeface="Arial"/>
                <a:sym typeface="Calibri" panose="020F0502020204030204" pitchFamily="34" charset="0"/>
              </a:rPr>
              <a:pPr algn="r">
                <a:spcBef>
                  <a:spcPct val="0"/>
                </a:spcBef>
                <a:spcAft>
                  <a:spcPct val="0"/>
                </a:spcAft>
              </a:pPr>
              <a:t>52%</a:t>
            </a:fld>
            <a:endParaRPr lang="en-US" sz="700" dirty="0">
              <a:solidFill>
                <a:srgbClr val="404040"/>
              </a:solidFill>
              <a:latin typeface="Arial"/>
              <a:cs typeface="Arial"/>
              <a:sym typeface="Calibri" panose="020F0502020204030204" pitchFamily="34" charset="0"/>
            </a:endParaRPr>
          </a:p>
        </p:txBody>
      </p:sp>
      <p:sp>
        <p:nvSpPr>
          <p:cNvPr id="130" name="Text Placeholder 249"/>
          <p:cNvSpPr>
            <a:spLocks noGrp="1"/>
          </p:cNvSpPr>
          <p:nvPr>
            <p:custDataLst>
              <p:tags r:id="rId16"/>
            </p:custDataLst>
          </p:nvPr>
        </p:nvSpPr>
        <p:spPr bwMode="gray">
          <a:xfrm>
            <a:off x="622766" y="4952898"/>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93C815E4-74F8-4780-BCEC-A059F4DC3832}" type="datetime'''''''''''''''''''''''4''''''''''0''''''''''%'">
              <a:rPr lang="en-US" sz="700">
                <a:solidFill>
                  <a:srgbClr val="404040"/>
                </a:solidFill>
                <a:latin typeface="Arial"/>
                <a:cs typeface="Arial"/>
                <a:sym typeface="Calibri" panose="020F0502020204030204" pitchFamily="34" charset="0"/>
              </a:rPr>
              <a:pPr algn="r">
                <a:spcBef>
                  <a:spcPct val="0"/>
                </a:spcBef>
                <a:spcAft>
                  <a:spcPct val="0"/>
                </a:spcAft>
              </a:pPr>
              <a:t>40%</a:t>
            </a:fld>
            <a:endParaRPr lang="en-US" sz="700" dirty="0">
              <a:solidFill>
                <a:srgbClr val="404040"/>
              </a:solidFill>
              <a:latin typeface="Arial"/>
              <a:cs typeface="Arial"/>
              <a:sym typeface="Calibri" panose="020F0502020204030204" pitchFamily="34" charset="0"/>
            </a:endParaRPr>
          </a:p>
        </p:txBody>
      </p:sp>
      <p:sp>
        <p:nvSpPr>
          <p:cNvPr id="131" name="Text Placeholder 248"/>
          <p:cNvSpPr>
            <a:spLocks noGrp="1"/>
          </p:cNvSpPr>
          <p:nvPr>
            <p:custDataLst>
              <p:tags r:id="rId17"/>
            </p:custDataLst>
          </p:nvPr>
        </p:nvSpPr>
        <p:spPr bwMode="gray">
          <a:xfrm>
            <a:off x="622766" y="5273573"/>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A2F6E029-680E-46BC-84CA-21D08FEDB815}" type="datetime'''''''''''''''3''''''''''''''''8%'''''''''''''''''''''''''">
              <a:rPr lang="en-US" sz="700">
                <a:solidFill>
                  <a:srgbClr val="404040"/>
                </a:solidFill>
                <a:latin typeface="Arial"/>
                <a:cs typeface="Arial"/>
                <a:sym typeface="Calibri" panose="020F0502020204030204" pitchFamily="34" charset="0"/>
              </a:rPr>
              <a:pPr algn="r">
                <a:spcBef>
                  <a:spcPct val="0"/>
                </a:spcBef>
                <a:spcAft>
                  <a:spcPct val="0"/>
                </a:spcAft>
              </a:pPr>
              <a:t>38%</a:t>
            </a:fld>
            <a:endParaRPr lang="en-US" sz="700" dirty="0">
              <a:solidFill>
                <a:srgbClr val="404040"/>
              </a:solidFill>
              <a:latin typeface="Arial"/>
              <a:cs typeface="Arial"/>
              <a:sym typeface="Calibri" panose="020F0502020204030204" pitchFamily="34" charset="0"/>
            </a:endParaRPr>
          </a:p>
        </p:txBody>
      </p:sp>
      <p:sp>
        <p:nvSpPr>
          <p:cNvPr id="132" name="Text Placeholder 247"/>
          <p:cNvSpPr>
            <a:spLocks noGrp="1"/>
          </p:cNvSpPr>
          <p:nvPr>
            <p:custDataLst>
              <p:tags r:id="rId18"/>
            </p:custDataLst>
          </p:nvPr>
        </p:nvSpPr>
        <p:spPr bwMode="gray">
          <a:xfrm>
            <a:off x="622766" y="5584723"/>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6C2ABD96-B13B-40D3-936A-899B35F071D8}" type="datetime'''3''''''6''''%'''''''''''''''''''''''">
              <a:rPr lang="en-US" sz="700">
                <a:solidFill>
                  <a:srgbClr val="404040"/>
                </a:solidFill>
                <a:latin typeface="Arial"/>
                <a:cs typeface="Arial"/>
                <a:sym typeface="Calibri" panose="020F0502020204030204" pitchFamily="34" charset="0"/>
              </a:rPr>
              <a:pPr algn="r">
                <a:spcBef>
                  <a:spcPct val="0"/>
                </a:spcBef>
                <a:spcAft>
                  <a:spcPct val="0"/>
                </a:spcAft>
              </a:pPr>
              <a:t>36%</a:t>
            </a:fld>
            <a:endParaRPr lang="en-US" sz="700" dirty="0">
              <a:solidFill>
                <a:srgbClr val="404040"/>
              </a:solidFill>
              <a:latin typeface="Arial"/>
              <a:cs typeface="Arial"/>
              <a:sym typeface="Calibri" panose="020F0502020204030204" pitchFamily="34" charset="0"/>
            </a:endParaRPr>
          </a:p>
        </p:txBody>
      </p:sp>
      <p:sp>
        <p:nvSpPr>
          <p:cNvPr id="133" name="Text Placeholder 252"/>
          <p:cNvSpPr>
            <a:spLocks noGrp="1"/>
          </p:cNvSpPr>
          <p:nvPr>
            <p:custDataLst>
              <p:tags r:id="rId19"/>
            </p:custDataLst>
          </p:nvPr>
        </p:nvSpPr>
        <p:spPr bwMode="gray">
          <a:xfrm>
            <a:off x="622766" y="4008335"/>
            <a:ext cx="152400"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spcBef>
                <a:spcPct val="0"/>
              </a:spcBef>
              <a:spcAft>
                <a:spcPct val="0"/>
              </a:spcAft>
            </a:pPr>
            <a:fld id="{FDB1DECA-614C-4AD1-A5BF-207DDEBBCD8F}" type="datetime'''''''''''4''''''''6%'''''">
              <a:rPr lang="en-US" sz="700">
                <a:solidFill>
                  <a:srgbClr val="404040"/>
                </a:solidFill>
                <a:latin typeface="Arial"/>
                <a:cs typeface="Arial"/>
                <a:sym typeface="Calibri" panose="020F0502020204030204" pitchFamily="34" charset="0"/>
              </a:rPr>
              <a:pPr algn="r">
                <a:spcBef>
                  <a:spcPct val="0"/>
                </a:spcBef>
                <a:spcAft>
                  <a:spcPct val="0"/>
                </a:spcAft>
              </a:pPr>
              <a:t>46%</a:t>
            </a:fld>
            <a:endParaRPr lang="en-US" sz="700" dirty="0">
              <a:solidFill>
                <a:srgbClr val="404040"/>
              </a:solidFill>
              <a:latin typeface="Arial"/>
              <a:cs typeface="Arial"/>
              <a:sym typeface="Calibri" panose="020F0502020204030204" pitchFamily="34" charset="0"/>
            </a:endParaRPr>
          </a:p>
        </p:txBody>
      </p:sp>
      <p:cxnSp>
        <p:nvCxnSpPr>
          <p:cNvPr id="134" name="Straight Connector 133"/>
          <p:cNvCxnSpPr/>
          <p:nvPr>
            <p:custDataLst>
              <p:tags r:id="rId20"/>
            </p:custDataLst>
          </p:nvPr>
        </p:nvCxnSpPr>
        <p:spPr bwMode="auto">
          <a:xfrm flipH="1">
            <a:off x="5853579" y="3430485"/>
            <a:ext cx="76200" cy="31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custDataLst>
              <p:tags r:id="rId21"/>
            </p:custDataLst>
          </p:nvPr>
        </p:nvCxnSpPr>
        <p:spPr bwMode="auto">
          <a:xfrm flipV="1">
            <a:off x="2672229" y="3047898"/>
            <a:ext cx="133350" cy="301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custDataLst>
              <p:tags r:id="rId22"/>
            </p:custDataLst>
          </p:nvPr>
        </p:nvCxnSpPr>
        <p:spPr bwMode="auto">
          <a:xfrm>
            <a:off x="2670641" y="3744810"/>
            <a:ext cx="133350" cy="31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custDataLst>
              <p:tags r:id="rId23"/>
            </p:custDataLst>
          </p:nvPr>
        </p:nvCxnSpPr>
        <p:spPr bwMode="auto">
          <a:xfrm flipV="1">
            <a:off x="3048466" y="3767035"/>
            <a:ext cx="111125" cy="889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custDataLst>
              <p:tags r:id="rId24"/>
            </p:custDataLst>
          </p:nvPr>
        </p:nvCxnSpPr>
        <p:spPr bwMode="auto">
          <a:xfrm flipV="1">
            <a:off x="3945404" y="3701949"/>
            <a:ext cx="100013" cy="3016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custDataLst>
              <p:tags r:id="rId25"/>
            </p:custDataLst>
          </p:nvPr>
        </p:nvCxnSpPr>
        <p:spPr bwMode="auto">
          <a:xfrm flipH="1">
            <a:off x="6329829" y="3200298"/>
            <a:ext cx="90488" cy="571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custDataLst>
              <p:tags r:id="rId26"/>
            </p:custDataLst>
          </p:nvPr>
        </p:nvCxnSpPr>
        <p:spPr bwMode="auto">
          <a:xfrm>
            <a:off x="3715216" y="5416448"/>
            <a:ext cx="169863"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custDataLst>
              <p:tags r:id="rId27"/>
            </p:custDataLst>
          </p:nvPr>
        </p:nvCxnSpPr>
        <p:spPr bwMode="auto">
          <a:xfrm flipH="1" flipV="1">
            <a:off x="6091704" y="3528910"/>
            <a:ext cx="74613" cy="523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custDataLst>
              <p:tags r:id="rId28"/>
            </p:custDataLst>
          </p:nvPr>
        </p:nvCxnSpPr>
        <p:spPr bwMode="auto">
          <a:xfrm>
            <a:off x="3643779" y="1833460"/>
            <a:ext cx="304800" cy="857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custDataLst>
              <p:tags r:id="rId29"/>
            </p:custDataLst>
          </p:nvPr>
        </p:nvCxnSpPr>
        <p:spPr bwMode="auto">
          <a:xfrm flipH="1" flipV="1">
            <a:off x="4626441" y="1695348"/>
            <a:ext cx="349250" cy="603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custDataLst>
              <p:tags r:id="rId30"/>
            </p:custDataLst>
          </p:nvPr>
        </p:nvCxnSpPr>
        <p:spPr bwMode="auto">
          <a:xfrm>
            <a:off x="2516654" y="2412898"/>
            <a:ext cx="385763" cy="571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custDataLst>
              <p:tags r:id="rId31"/>
            </p:custDataLst>
          </p:nvPr>
        </p:nvCxnSpPr>
        <p:spPr bwMode="auto">
          <a:xfrm flipH="1" flipV="1">
            <a:off x="6247280" y="2339873"/>
            <a:ext cx="30163" cy="333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32"/>
            </p:custDataLst>
          </p:nvPr>
        </p:nvCxnSpPr>
        <p:spPr bwMode="auto">
          <a:xfrm flipH="1">
            <a:off x="4510553" y="2257323"/>
            <a:ext cx="114300" cy="460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custDataLst>
              <p:tags r:id="rId33"/>
            </p:custDataLst>
          </p:nvPr>
        </p:nvCxnSpPr>
        <p:spPr bwMode="auto">
          <a:xfrm flipV="1">
            <a:off x="5263029" y="2416073"/>
            <a:ext cx="44450" cy="301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34"/>
            </p:custDataLst>
          </p:nvPr>
        </p:nvCxnSpPr>
        <p:spPr bwMode="auto">
          <a:xfrm flipV="1">
            <a:off x="6556841" y="4641748"/>
            <a:ext cx="165100" cy="5715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35"/>
            </p:custDataLst>
          </p:nvPr>
        </p:nvCxnSpPr>
        <p:spPr bwMode="auto">
          <a:xfrm>
            <a:off x="6350466" y="2201760"/>
            <a:ext cx="303213" cy="1047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custDataLst>
              <p:tags r:id="rId36"/>
            </p:custDataLst>
          </p:nvPr>
        </p:nvCxnSpPr>
        <p:spPr bwMode="auto">
          <a:xfrm flipH="1">
            <a:off x="4550241" y="3495573"/>
            <a:ext cx="76200" cy="111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37"/>
            </p:custDataLst>
          </p:nvPr>
        </p:nvCxnSpPr>
        <p:spPr bwMode="auto">
          <a:xfrm flipV="1">
            <a:off x="3405654" y="4787799"/>
            <a:ext cx="166688" cy="158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38"/>
            </p:custDataLst>
          </p:nvPr>
        </p:nvCxnSpPr>
        <p:spPr bwMode="auto">
          <a:xfrm>
            <a:off x="2984966" y="2857398"/>
            <a:ext cx="17463" cy="762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39"/>
            </p:custDataLst>
          </p:nvPr>
        </p:nvCxnSpPr>
        <p:spPr bwMode="auto">
          <a:xfrm>
            <a:off x="3153241" y="4621110"/>
            <a:ext cx="244475" cy="95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40"/>
            </p:custDataLst>
          </p:nvPr>
        </p:nvCxnSpPr>
        <p:spPr bwMode="auto">
          <a:xfrm flipH="1" flipV="1">
            <a:off x="4585167" y="3838474"/>
            <a:ext cx="349250" cy="1746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41"/>
            </p:custDataLst>
          </p:nvPr>
        </p:nvCxnSpPr>
        <p:spPr bwMode="auto">
          <a:xfrm>
            <a:off x="4205754" y="2062060"/>
            <a:ext cx="144463" cy="142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custDataLst>
              <p:tags r:id="rId42"/>
            </p:custDataLst>
          </p:nvPr>
        </p:nvCxnSpPr>
        <p:spPr bwMode="auto">
          <a:xfrm flipH="1" flipV="1">
            <a:off x="5431304" y="3763861"/>
            <a:ext cx="274638" cy="1492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custDataLst>
              <p:tags r:id="rId43"/>
            </p:custDataLst>
          </p:nvPr>
        </p:nvCxnSpPr>
        <p:spPr bwMode="auto">
          <a:xfrm flipH="1">
            <a:off x="4666129" y="2909785"/>
            <a:ext cx="271463" cy="1936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custDataLst>
              <p:tags r:id="rId44"/>
            </p:custDataLst>
          </p:nvPr>
        </p:nvCxnSpPr>
        <p:spPr bwMode="auto">
          <a:xfrm>
            <a:off x="3875554" y="2235098"/>
            <a:ext cx="101600" cy="317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custDataLst>
              <p:tags r:id="rId45"/>
            </p:custDataLst>
          </p:nvPr>
        </p:nvCxnSpPr>
        <p:spPr bwMode="auto">
          <a:xfrm flipH="1">
            <a:off x="5724991" y="3824185"/>
            <a:ext cx="90488"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custDataLst>
              <p:tags r:id="rId46"/>
            </p:custDataLst>
          </p:nvPr>
        </p:nvCxnSpPr>
        <p:spPr bwMode="auto">
          <a:xfrm flipH="1">
            <a:off x="5205879" y="3097110"/>
            <a:ext cx="120650" cy="206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2" name="Text Placeholder 139"/>
          <p:cNvSpPr>
            <a:spLocks noGrp="1"/>
          </p:cNvSpPr>
          <p:nvPr>
            <p:custDataLst>
              <p:tags r:id="rId47"/>
            </p:custDataLst>
          </p:nvPr>
        </p:nvSpPr>
        <p:spPr bwMode="gray">
          <a:xfrm>
            <a:off x="2048341" y="3078060"/>
            <a:ext cx="800100"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66B4D83-D114-4B3A-9E96-E8203FCC0124}" type="datetime'''G''''''oo''d'' ''n''et''w''''ork'''''''''' a''''''c''ce''ss'">
              <a:rPr lang="en-US" sz="650">
                <a:solidFill>
                  <a:srgbClr val="404040"/>
                </a:solidFill>
                <a:latin typeface="Arial"/>
                <a:cs typeface="Arial"/>
                <a:sym typeface="Calibri" panose="020F0502020204030204" pitchFamily="34" charset="0"/>
              </a:rPr>
              <a:pPr>
                <a:spcBef>
                  <a:spcPct val="0"/>
                </a:spcBef>
                <a:spcAft>
                  <a:spcPct val="0"/>
                </a:spcAft>
              </a:pPr>
              <a:t>Good network access</a:t>
            </a:fld>
            <a:endParaRPr lang="en-US" sz="650" dirty="0">
              <a:solidFill>
                <a:srgbClr val="404040"/>
              </a:solidFill>
              <a:latin typeface="Arial"/>
              <a:cs typeface="Arial"/>
              <a:sym typeface="Calibri" panose="020F0502020204030204" pitchFamily="34" charset="0"/>
            </a:endParaRPr>
          </a:p>
        </p:txBody>
      </p:sp>
      <p:sp>
        <p:nvSpPr>
          <p:cNvPr id="163" name="Text Placeholder 5"/>
          <p:cNvSpPr>
            <a:spLocks noGrp="1"/>
          </p:cNvSpPr>
          <p:nvPr>
            <p:custDataLst>
              <p:tags r:id="rId48"/>
            </p:custDataLst>
          </p:nvPr>
        </p:nvSpPr>
        <p:spPr bwMode="auto">
          <a:xfrm flipV="1">
            <a:off x="407032" y="2782679"/>
            <a:ext cx="110657" cy="160035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anchor="b"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96724F7C-0B5A-4B00-AC6B-FC04F8C3F475}" type="datetime'Cl''a''im''''ed Importan''''ce -'' % ''Very Imp''o''rtant'''">
              <a:rPr lang="en-US" sz="700">
                <a:solidFill>
                  <a:srgbClr val="404040"/>
                </a:solidFill>
                <a:latin typeface="Arial"/>
                <a:cs typeface="Arial"/>
              </a:rPr>
              <a:pPr algn="ctr">
                <a:spcBef>
                  <a:spcPct val="0"/>
                </a:spcBef>
                <a:spcAft>
                  <a:spcPct val="0"/>
                </a:spcAft>
              </a:pPr>
              <a:t>Claimed Importance - % Very Important</a:t>
            </a:fld>
            <a:endParaRPr lang="en-US" sz="700" dirty="0">
              <a:solidFill>
                <a:srgbClr val="404040"/>
              </a:solidFill>
              <a:latin typeface="Arial"/>
              <a:cs typeface="Arial"/>
              <a:sym typeface="Calibri" panose="020F0502020204030204" pitchFamily="34" charset="0"/>
            </a:endParaRPr>
          </a:p>
        </p:txBody>
      </p:sp>
      <p:sp>
        <p:nvSpPr>
          <p:cNvPr id="164" name="Text Placeholder 166"/>
          <p:cNvSpPr>
            <a:spLocks noGrp="1"/>
          </p:cNvSpPr>
          <p:nvPr>
            <p:custDataLst>
              <p:tags r:id="rId49"/>
            </p:custDataLst>
          </p:nvPr>
        </p:nvSpPr>
        <p:spPr bwMode="gray">
          <a:xfrm>
            <a:off x="2405529" y="2160485"/>
            <a:ext cx="1470025"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BED69B7-8E83-4212-AF6F-851E6C622208}" type="datetime'Accurat''e'' cl''ai''''m''s'' processing on'''' first t''ime'">
              <a:rPr lang="en-US" sz="650">
                <a:solidFill>
                  <a:srgbClr val="404040"/>
                </a:solidFill>
                <a:latin typeface="Arial"/>
                <a:cs typeface="Arial"/>
                <a:sym typeface="Calibri" panose="020F0502020204030204" pitchFamily="34" charset="0"/>
              </a:rPr>
              <a:pPr>
                <a:spcBef>
                  <a:spcPct val="0"/>
                </a:spcBef>
                <a:spcAft>
                  <a:spcPct val="0"/>
                </a:spcAft>
              </a:pPr>
              <a:t>Accurate claims processing on first time</a:t>
            </a:fld>
            <a:endParaRPr lang="en-US" sz="650" dirty="0">
              <a:solidFill>
                <a:srgbClr val="404040"/>
              </a:solidFill>
              <a:latin typeface="Arial"/>
              <a:cs typeface="Arial"/>
              <a:sym typeface="Calibri" panose="020F0502020204030204" pitchFamily="34" charset="0"/>
            </a:endParaRPr>
          </a:p>
        </p:txBody>
      </p:sp>
      <p:sp>
        <p:nvSpPr>
          <p:cNvPr id="165" name="Text Placeholder 165"/>
          <p:cNvSpPr>
            <a:spLocks noGrp="1"/>
          </p:cNvSpPr>
          <p:nvPr>
            <p:custDataLst>
              <p:tags r:id="rId50"/>
            </p:custDataLst>
          </p:nvPr>
        </p:nvSpPr>
        <p:spPr bwMode="gray">
          <a:xfrm>
            <a:off x="5180479" y="3913085"/>
            <a:ext cx="1246188"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5DEDF73-038E-4AD1-957A-F8A49DC32127}" type="datetime'''''Ma''''kes mana''ge''''m''''ent'' les''s ''st''r''es''sful'">
              <a:rPr lang="en-US" sz="650">
                <a:solidFill>
                  <a:srgbClr val="404040"/>
                </a:solidFill>
                <a:latin typeface="Arial"/>
                <a:cs typeface="Arial"/>
                <a:sym typeface="Calibri" panose="020F0502020204030204" pitchFamily="34" charset="0"/>
              </a:rPr>
              <a:pPr>
                <a:spcBef>
                  <a:spcPct val="0"/>
                </a:spcBef>
                <a:spcAft>
                  <a:spcPct val="0"/>
                </a:spcAft>
              </a:pPr>
              <a:t>Makes management less stressful</a:t>
            </a:fld>
            <a:endParaRPr lang="en-US" sz="650" dirty="0">
              <a:solidFill>
                <a:srgbClr val="404040"/>
              </a:solidFill>
              <a:latin typeface="Arial"/>
              <a:cs typeface="Arial"/>
              <a:sym typeface="Calibri" panose="020F0502020204030204" pitchFamily="34" charset="0"/>
            </a:endParaRPr>
          </a:p>
        </p:txBody>
      </p:sp>
      <p:sp>
        <p:nvSpPr>
          <p:cNvPr id="166" name="Text Placeholder 164"/>
          <p:cNvSpPr>
            <a:spLocks noGrp="1"/>
          </p:cNvSpPr>
          <p:nvPr>
            <p:custDataLst>
              <p:tags r:id="rId51"/>
            </p:custDataLst>
          </p:nvPr>
        </p:nvSpPr>
        <p:spPr bwMode="gray">
          <a:xfrm>
            <a:off x="5728166" y="2625623"/>
            <a:ext cx="1152525"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CE5A2C3-6610-43F3-AC06-CC8C95479994}" type="datetime'Understan''''''''''''''ds self''-f''''u''nded ''''needs'''">
              <a:rPr lang="en-US" sz="650">
                <a:solidFill>
                  <a:srgbClr val="404040"/>
                </a:solidFill>
                <a:latin typeface="Arial"/>
                <a:cs typeface="Arial"/>
                <a:sym typeface="Calibri" panose="020F0502020204030204" pitchFamily="34" charset="0"/>
              </a:rPr>
              <a:pPr>
                <a:spcBef>
                  <a:spcPct val="0"/>
                </a:spcBef>
                <a:spcAft>
                  <a:spcPct val="0"/>
                </a:spcAft>
              </a:pPr>
              <a:t>Understands self-funded needs</a:t>
            </a:fld>
            <a:endParaRPr lang="en-US" sz="650" dirty="0">
              <a:solidFill>
                <a:srgbClr val="404040"/>
              </a:solidFill>
              <a:latin typeface="Arial"/>
              <a:cs typeface="Arial"/>
              <a:sym typeface="Calibri" panose="020F0502020204030204" pitchFamily="34" charset="0"/>
            </a:endParaRPr>
          </a:p>
        </p:txBody>
      </p:sp>
      <p:sp>
        <p:nvSpPr>
          <p:cNvPr id="168" name="Text Placeholder 162"/>
          <p:cNvSpPr>
            <a:spLocks noGrp="1"/>
          </p:cNvSpPr>
          <p:nvPr>
            <p:custDataLst>
              <p:tags r:id="rId52"/>
            </p:custDataLst>
          </p:nvPr>
        </p:nvSpPr>
        <p:spPr bwMode="gray">
          <a:xfrm>
            <a:off x="4502616" y="4013098"/>
            <a:ext cx="1073150"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9F099B0-82FD-4364-88E7-8A8C225BD758}" type="datetime'Se''''''''a''mle''s''s with ot''''he''r ve''''ndo''''''''rs'''">
              <a:rPr lang="en-US" sz="650">
                <a:solidFill>
                  <a:srgbClr val="404040"/>
                </a:solidFill>
                <a:latin typeface="Arial"/>
                <a:cs typeface="Arial"/>
                <a:sym typeface="Calibri" panose="020F0502020204030204" pitchFamily="34" charset="0"/>
              </a:rPr>
              <a:pPr>
                <a:spcBef>
                  <a:spcPct val="0"/>
                </a:spcBef>
                <a:spcAft>
                  <a:spcPct val="0"/>
                </a:spcAft>
              </a:pPr>
              <a:t>Seamless with other vendors</a:t>
            </a:fld>
            <a:endParaRPr lang="en-US" sz="650" dirty="0">
              <a:solidFill>
                <a:srgbClr val="404040"/>
              </a:solidFill>
              <a:latin typeface="Arial"/>
              <a:cs typeface="Arial"/>
              <a:sym typeface="Calibri" panose="020F0502020204030204" pitchFamily="34" charset="0"/>
            </a:endParaRPr>
          </a:p>
        </p:txBody>
      </p:sp>
      <p:sp>
        <p:nvSpPr>
          <p:cNvPr id="169" name="Text Placeholder 161"/>
          <p:cNvSpPr>
            <a:spLocks noGrp="1"/>
          </p:cNvSpPr>
          <p:nvPr>
            <p:custDataLst>
              <p:tags r:id="rId53"/>
            </p:custDataLst>
          </p:nvPr>
        </p:nvSpPr>
        <p:spPr bwMode="gray">
          <a:xfrm>
            <a:off x="3031004" y="5365648"/>
            <a:ext cx="684213"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A129ADC-A03B-4158-A7EF-52C78597E669}" type="datetime'We''''l''''''''''ln''''e''''s''''''s ''prog''r''''''''a''''m'">
              <a:rPr lang="en-US" sz="650">
                <a:solidFill>
                  <a:srgbClr val="404040"/>
                </a:solidFill>
                <a:latin typeface="Arial"/>
                <a:cs typeface="Arial"/>
                <a:sym typeface="Calibri" panose="020F0502020204030204" pitchFamily="34" charset="0"/>
              </a:rPr>
              <a:pPr>
                <a:spcBef>
                  <a:spcPct val="0"/>
                </a:spcBef>
                <a:spcAft>
                  <a:spcPct val="0"/>
                </a:spcAft>
              </a:pPr>
              <a:t>Wellness program</a:t>
            </a:fld>
            <a:endParaRPr lang="en-US" sz="650" dirty="0">
              <a:solidFill>
                <a:srgbClr val="404040"/>
              </a:solidFill>
              <a:latin typeface="Arial"/>
              <a:cs typeface="Arial"/>
              <a:sym typeface="Calibri" panose="020F0502020204030204" pitchFamily="34" charset="0"/>
            </a:endParaRPr>
          </a:p>
        </p:txBody>
      </p:sp>
      <p:sp>
        <p:nvSpPr>
          <p:cNvPr id="170" name="Text Placeholder 160"/>
          <p:cNvSpPr>
            <a:spLocks noGrp="1"/>
          </p:cNvSpPr>
          <p:nvPr>
            <p:custDataLst>
              <p:tags r:id="rId54"/>
            </p:custDataLst>
          </p:nvPr>
        </p:nvSpPr>
        <p:spPr bwMode="gray">
          <a:xfrm>
            <a:off x="4462929" y="2803423"/>
            <a:ext cx="1100138"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31940E3-DC7D-4BFA-B513-BB0F1A54E004}" type="datetime'Se''amle''''''ss w''i''t''h our'''''' ope''r''a''tio''ns'''''">
              <a:rPr lang="en-US" sz="650">
                <a:solidFill>
                  <a:srgbClr val="404040"/>
                </a:solidFill>
                <a:latin typeface="Arial"/>
                <a:cs typeface="Arial"/>
                <a:sym typeface="Calibri" panose="020F0502020204030204" pitchFamily="34" charset="0"/>
              </a:rPr>
              <a:pPr>
                <a:spcBef>
                  <a:spcPct val="0"/>
                </a:spcBef>
                <a:spcAft>
                  <a:spcPct val="0"/>
                </a:spcAft>
              </a:pPr>
              <a:t>Seamless with our operations</a:t>
            </a:fld>
            <a:endParaRPr lang="en-US" sz="650" dirty="0">
              <a:solidFill>
                <a:srgbClr val="404040"/>
              </a:solidFill>
              <a:latin typeface="Arial"/>
              <a:cs typeface="Arial"/>
              <a:sym typeface="Calibri" panose="020F0502020204030204" pitchFamily="34" charset="0"/>
            </a:endParaRPr>
          </a:p>
        </p:txBody>
      </p:sp>
      <p:sp>
        <p:nvSpPr>
          <p:cNvPr id="171" name="Text Placeholder 138"/>
          <p:cNvSpPr>
            <a:spLocks noGrp="1"/>
          </p:cNvSpPr>
          <p:nvPr>
            <p:custDataLst>
              <p:tags r:id="rId55"/>
            </p:custDataLst>
          </p:nvPr>
        </p:nvSpPr>
        <p:spPr bwMode="gray">
          <a:xfrm>
            <a:off x="2364254" y="4267098"/>
            <a:ext cx="822325"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4912675-2777-4CBB-A414-A957B442A5E8}" type="datetime'Abil''ity to'''' ch''o''''''o''''s''e ''P''''''B''''''M'''">
              <a:rPr lang="en-US" sz="650">
                <a:solidFill>
                  <a:srgbClr val="404040"/>
                </a:solidFill>
                <a:latin typeface="Arial"/>
                <a:cs typeface="Arial"/>
                <a:sym typeface="Calibri" panose="020F0502020204030204" pitchFamily="34" charset="0"/>
              </a:rPr>
              <a:pPr>
                <a:spcBef>
                  <a:spcPct val="0"/>
                </a:spcBef>
                <a:spcAft>
                  <a:spcPct val="0"/>
                </a:spcAft>
              </a:pPr>
              <a:t>Ability to choose PBM</a:t>
            </a:fld>
            <a:endParaRPr lang="en-US" sz="650" dirty="0">
              <a:solidFill>
                <a:srgbClr val="404040"/>
              </a:solidFill>
              <a:latin typeface="Arial"/>
              <a:cs typeface="Arial"/>
              <a:sym typeface="Calibri" panose="020F0502020204030204" pitchFamily="34" charset="0"/>
            </a:endParaRPr>
          </a:p>
        </p:txBody>
      </p:sp>
      <p:sp>
        <p:nvSpPr>
          <p:cNvPr id="172" name="Text Placeholder 136"/>
          <p:cNvSpPr>
            <a:spLocks noGrp="1"/>
          </p:cNvSpPr>
          <p:nvPr>
            <p:custDataLst>
              <p:tags r:id="rId56"/>
            </p:custDataLst>
          </p:nvPr>
        </p:nvSpPr>
        <p:spPr bwMode="gray">
          <a:xfrm>
            <a:off x="2365841" y="3855935"/>
            <a:ext cx="1231900"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4484E9D-4075-4B59-8979-24EF4DDA857C}" type="datetime'''U''nders''''''tands n''''eeds o''f ''emp''''''l''oye''''es'">
              <a:rPr lang="en-US" sz="650">
                <a:solidFill>
                  <a:srgbClr val="404040"/>
                </a:solidFill>
                <a:latin typeface="Arial"/>
                <a:cs typeface="Arial"/>
                <a:sym typeface="Calibri" panose="020F0502020204030204" pitchFamily="34" charset="0"/>
              </a:rPr>
              <a:pPr>
                <a:spcBef>
                  <a:spcPct val="0"/>
                </a:spcBef>
                <a:spcAft>
                  <a:spcPct val="0"/>
                </a:spcAft>
              </a:pPr>
              <a:t>Understands needs of employees</a:t>
            </a:fld>
            <a:endParaRPr lang="en-US" sz="650" dirty="0">
              <a:solidFill>
                <a:srgbClr val="404040"/>
              </a:solidFill>
              <a:latin typeface="Arial"/>
              <a:cs typeface="Arial"/>
              <a:sym typeface="Calibri" panose="020F0502020204030204" pitchFamily="34" charset="0"/>
            </a:endParaRPr>
          </a:p>
        </p:txBody>
      </p:sp>
      <p:sp>
        <p:nvSpPr>
          <p:cNvPr id="173" name="Text Placeholder 172"/>
          <p:cNvSpPr>
            <a:spLocks noGrp="1"/>
          </p:cNvSpPr>
          <p:nvPr>
            <p:custDataLst>
              <p:tags r:id="rId57"/>
            </p:custDataLst>
          </p:nvPr>
        </p:nvSpPr>
        <p:spPr bwMode="gray">
          <a:xfrm>
            <a:off x="3340566" y="3222523"/>
            <a:ext cx="941388"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E57DF98-0EB4-46DB-8F46-C7F564B5C778}" type="datetime'''Pr''ov''''i''''d''es'' o''bje''ct''iv''''e a''''''''dvice'">
              <a:rPr lang="en-US" sz="650">
                <a:solidFill>
                  <a:srgbClr val="404040"/>
                </a:solidFill>
                <a:latin typeface="Arial"/>
                <a:cs typeface="Arial"/>
                <a:sym typeface="Calibri" panose="020F0502020204030204" pitchFamily="34" charset="0"/>
              </a:rPr>
              <a:pPr>
                <a:spcBef>
                  <a:spcPct val="0"/>
                </a:spcBef>
                <a:spcAft>
                  <a:spcPct val="0"/>
                </a:spcAft>
              </a:pPr>
              <a:t>Provides objective advice</a:t>
            </a:fld>
            <a:endParaRPr lang="en-US" sz="650" dirty="0">
              <a:solidFill>
                <a:srgbClr val="404040"/>
              </a:solidFill>
              <a:latin typeface="Arial"/>
              <a:cs typeface="Arial"/>
              <a:sym typeface="Calibri" panose="020F0502020204030204" pitchFamily="34" charset="0"/>
            </a:endParaRPr>
          </a:p>
        </p:txBody>
      </p:sp>
      <p:sp>
        <p:nvSpPr>
          <p:cNvPr id="174" name="Text Placeholder 171"/>
          <p:cNvSpPr>
            <a:spLocks noGrp="1"/>
          </p:cNvSpPr>
          <p:nvPr>
            <p:custDataLst>
              <p:tags r:id="rId58"/>
            </p:custDataLst>
          </p:nvPr>
        </p:nvSpPr>
        <p:spPr bwMode="gray">
          <a:xfrm>
            <a:off x="5815479" y="3771798"/>
            <a:ext cx="1035050"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12A4CE3-540A-4294-BA34-3E29FD620A2D}" type="datetime'Emp''l''''oy''''ee'''''''' ''''b''''rand c''on''''''fidenc''e'">
              <a:rPr lang="en-US" sz="650">
                <a:solidFill>
                  <a:srgbClr val="404040"/>
                </a:solidFill>
                <a:latin typeface="Arial"/>
                <a:cs typeface="Arial"/>
                <a:sym typeface="Calibri" panose="020F0502020204030204" pitchFamily="34" charset="0"/>
              </a:rPr>
              <a:pPr>
                <a:spcBef>
                  <a:spcPct val="0"/>
                </a:spcBef>
                <a:spcAft>
                  <a:spcPct val="0"/>
                </a:spcAft>
              </a:pPr>
              <a:t>Employee brand confidence</a:t>
            </a:fld>
            <a:endParaRPr lang="en-US" sz="650" dirty="0">
              <a:solidFill>
                <a:srgbClr val="404040"/>
              </a:solidFill>
              <a:latin typeface="Arial"/>
              <a:cs typeface="Arial"/>
              <a:sym typeface="Calibri" panose="020F0502020204030204" pitchFamily="34" charset="0"/>
            </a:endParaRPr>
          </a:p>
        </p:txBody>
      </p:sp>
      <p:sp>
        <p:nvSpPr>
          <p:cNvPr id="175" name="Text Placeholder 170"/>
          <p:cNvSpPr>
            <a:spLocks noGrp="1"/>
          </p:cNvSpPr>
          <p:nvPr>
            <p:custDataLst>
              <p:tags r:id="rId59"/>
            </p:custDataLst>
          </p:nvPr>
        </p:nvSpPr>
        <p:spPr bwMode="gray">
          <a:xfrm>
            <a:off x="6002804" y="4698898"/>
            <a:ext cx="801688"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44BDD36-1870-44DA-9B89-497D92BB1C04}" type="datetime'''''Tru''''sted ''''by m''''''y'''' ''''''''''''bro''''ker'">
              <a:rPr lang="en-US" sz="650">
                <a:solidFill>
                  <a:srgbClr val="404040"/>
                </a:solidFill>
                <a:latin typeface="Arial"/>
                <a:cs typeface="Arial"/>
                <a:sym typeface="Calibri" panose="020F0502020204030204" pitchFamily="34" charset="0"/>
              </a:rPr>
              <a:pPr>
                <a:spcBef>
                  <a:spcPct val="0"/>
                </a:spcBef>
                <a:spcAft>
                  <a:spcPct val="0"/>
                </a:spcAft>
              </a:pPr>
              <a:t>Trusted by my broker</a:t>
            </a:fld>
            <a:endParaRPr lang="en-US" sz="650" dirty="0">
              <a:solidFill>
                <a:srgbClr val="404040"/>
              </a:solidFill>
              <a:latin typeface="Arial"/>
              <a:cs typeface="Arial"/>
              <a:sym typeface="Calibri" panose="020F0502020204030204" pitchFamily="34" charset="0"/>
            </a:endParaRPr>
          </a:p>
        </p:txBody>
      </p:sp>
      <p:sp>
        <p:nvSpPr>
          <p:cNvPr id="176" name="Text Placeholder 169"/>
          <p:cNvSpPr>
            <a:spLocks noGrp="1"/>
          </p:cNvSpPr>
          <p:nvPr>
            <p:custDataLst>
              <p:tags r:id="rId60"/>
            </p:custDataLst>
          </p:nvPr>
        </p:nvSpPr>
        <p:spPr bwMode="gray">
          <a:xfrm>
            <a:off x="4743916" y="3628923"/>
            <a:ext cx="577850"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0058E4C7-21BF-4329-8EBE-CCB33FD791FE}" type="datetime'''Makes'' me ''''fee''l &#10;li''''''ke'''' ''a ''''''priorit''y'">
              <a:rPr lang="en-US" sz="650">
                <a:solidFill>
                  <a:srgbClr val="404040"/>
                </a:solidFill>
                <a:latin typeface="Arial"/>
                <a:cs typeface="Arial"/>
              </a:rPr>
              <a:pPr>
                <a:spcBef>
                  <a:spcPct val="0"/>
                </a:spcBef>
                <a:spcAft>
                  <a:spcPct val="0"/>
                </a:spcAft>
              </a:pPr>
              <a:t>Makes me feel 
like a priority</a:t>
            </a:fld>
            <a:endParaRPr lang="en-US" sz="650" dirty="0">
              <a:solidFill>
                <a:srgbClr val="404040"/>
              </a:solidFill>
              <a:latin typeface="Arial"/>
              <a:cs typeface="Arial"/>
              <a:sym typeface="Calibri" panose="020F0502020204030204" pitchFamily="34" charset="0"/>
            </a:endParaRPr>
          </a:p>
        </p:txBody>
      </p:sp>
      <p:sp>
        <p:nvSpPr>
          <p:cNvPr id="177" name="Text Placeholder 168"/>
          <p:cNvSpPr>
            <a:spLocks noGrp="1"/>
          </p:cNvSpPr>
          <p:nvPr>
            <p:custDataLst>
              <p:tags r:id="rId61"/>
            </p:custDataLst>
          </p:nvPr>
        </p:nvSpPr>
        <p:spPr bwMode="gray">
          <a:xfrm>
            <a:off x="2348379" y="2751035"/>
            <a:ext cx="1247775"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C181AD2-DC4A-4ADD-92E4-8A8D8B707DE6}" type="datetime'Man''a''''ges elig''i''bil''it''y'' w''i''thou''t errors'''''">
              <a:rPr lang="en-US" sz="650">
                <a:solidFill>
                  <a:srgbClr val="404040"/>
                </a:solidFill>
                <a:latin typeface="Arial"/>
                <a:cs typeface="Arial"/>
                <a:sym typeface="Calibri" panose="020F0502020204030204" pitchFamily="34" charset="0"/>
              </a:rPr>
              <a:pPr>
                <a:spcBef>
                  <a:spcPct val="0"/>
                </a:spcBef>
                <a:spcAft>
                  <a:spcPct val="0"/>
                </a:spcAft>
              </a:pPr>
              <a:t>Manages eligibility without errors</a:t>
            </a:fld>
            <a:endParaRPr lang="en-US" sz="650" dirty="0">
              <a:solidFill>
                <a:srgbClr val="404040"/>
              </a:solidFill>
              <a:latin typeface="Arial"/>
              <a:cs typeface="Arial"/>
              <a:sym typeface="Calibri" panose="020F0502020204030204" pitchFamily="34" charset="0"/>
            </a:endParaRPr>
          </a:p>
        </p:txBody>
      </p:sp>
      <p:sp>
        <p:nvSpPr>
          <p:cNvPr id="178" name="Text Placeholder 167"/>
          <p:cNvSpPr>
            <a:spLocks noGrp="1"/>
          </p:cNvSpPr>
          <p:nvPr>
            <p:custDataLst>
              <p:tags r:id="rId62"/>
            </p:custDataLst>
          </p:nvPr>
        </p:nvSpPr>
        <p:spPr bwMode="gray">
          <a:xfrm>
            <a:off x="5437654" y="2095398"/>
            <a:ext cx="1512888"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848558D2-F396-473A-B414-D5C424E2D0CE}" type="datetime'Answers qu''e''stions ''''c''''or''rectly o''n fir''st ti''me'">
              <a:rPr lang="en-US" sz="650">
                <a:solidFill>
                  <a:srgbClr val="404040"/>
                </a:solidFill>
                <a:latin typeface="Arial"/>
                <a:cs typeface="Arial"/>
                <a:sym typeface="Calibri" panose="020F0502020204030204" pitchFamily="34" charset="0"/>
              </a:rPr>
              <a:pPr>
                <a:spcBef>
                  <a:spcPct val="0"/>
                </a:spcBef>
                <a:spcAft>
                  <a:spcPct val="0"/>
                </a:spcAft>
              </a:pPr>
              <a:t>Answers questions correctly on first time</a:t>
            </a:fld>
            <a:endParaRPr lang="en-US" sz="650" dirty="0">
              <a:solidFill>
                <a:srgbClr val="404040"/>
              </a:solidFill>
              <a:latin typeface="Arial"/>
              <a:cs typeface="Arial"/>
              <a:sym typeface="Calibri" panose="020F0502020204030204" pitchFamily="34" charset="0"/>
            </a:endParaRPr>
          </a:p>
        </p:txBody>
      </p:sp>
      <p:sp>
        <p:nvSpPr>
          <p:cNvPr id="180" name="Text Placeholder 135"/>
          <p:cNvSpPr>
            <a:spLocks noGrp="1"/>
          </p:cNvSpPr>
          <p:nvPr>
            <p:custDataLst>
              <p:tags r:id="rId63"/>
            </p:custDataLst>
          </p:nvPr>
        </p:nvSpPr>
        <p:spPr bwMode="gray">
          <a:xfrm>
            <a:off x="5326529" y="2941535"/>
            <a:ext cx="568325"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CCE4A9F-4BAD-4FE1-9CA7-8BBF5E7F55C5}" type="datetime'Custom''''''ized'' to'''' ''&#10;fit o''''ur'''' ''need''s'''''''">
              <a:rPr lang="en-US" sz="650">
                <a:solidFill>
                  <a:srgbClr val="404040"/>
                </a:solidFill>
                <a:latin typeface="Arial"/>
                <a:cs typeface="Arial"/>
              </a:rPr>
              <a:pPr>
                <a:spcBef>
                  <a:spcPct val="0"/>
                </a:spcBef>
                <a:spcAft>
                  <a:spcPct val="0"/>
                </a:spcAft>
              </a:pPr>
              <a:t>Customized to 
fit our needs</a:t>
            </a:fld>
            <a:endParaRPr lang="en-US" sz="650" dirty="0">
              <a:solidFill>
                <a:srgbClr val="404040"/>
              </a:solidFill>
              <a:latin typeface="Arial"/>
              <a:cs typeface="Arial"/>
              <a:sym typeface="Calibri" panose="020F0502020204030204" pitchFamily="34" charset="0"/>
            </a:endParaRPr>
          </a:p>
        </p:txBody>
      </p:sp>
      <p:sp>
        <p:nvSpPr>
          <p:cNvPr id="181" name="Text Placeholder 137"/>
          <p:cNvSpPr>
            <a:spLocks noGrp="1"/>
          </p:cNvSpPr>
          <p:nvPr>
            <p:custDataLst>
              <p:tags r:id="rId64"/>
            </p:custDataLst>
          </p:nvPr>
        </p:nvSpPr>
        <p:spPr bwMode="gray">
          <a:xfrm>
            <a:off x="4523254" y="4367110"/>
            <a:ext cx="725488"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DF12EEA1-908E-47C8-84CE-65303F76FFB8}" type="datetime'Fle''''''xi''ble'''' ''en''''''''''''''rol''l''''''ment'''">
              <a:rPr lang="en-US" sz="650">
                <a:solidFill>
                  <a:srgbClr val="404040"/>
                </a:solidFill>
                <a:latin typeface="Arial"/>
                <a:cs typeface="Arial"/>
                <a:sym typeface="Calibri" panose="020F0502020204030204" pitchFamily="34" charset="0"/>
              </a:rPr>
              <a:pPr>
                <a:spcBef>
                  <a:spcPct val="0"/>
                </a:spcBef>
                <a:spcAft>
                  <a:spcPct val="0"/>
                </a:spcAft>
              </a:pPr>
              <a:t>Flexible enrollment</a:t>
            </a:fld>
            <a:endParaRPr lang="en-US" sz="650" dirty="0">
              <a:solidFill>
                <a:srgbClr val="404040"/>
              </a:solidFill>
              <a:latin typeface="Arial"/>
              <a:cs typeface="Arial"/>
              <a:sym typeface="Calibri" panose="020F0502020204030204" pitchFamily="34" charset="0"/>
            </a:endParaRPr>
          </a:p>
        </p:txBody>
      </p:sp>
      <p:sp>
        <p:nvSpPr>
          <p:cNvPr id="182" name="Text Placeholder 2"/>
          <p:cNvSpPr>
            <a:spLocks noGrp="1"/>
          </p:cNvSpPr>
          <p:nvPr>
            <p:custDataLst>
              <p:tags r:id="rId65"/>
            </p:custDataLst>
          </p:nvPr>
        </p:nvSpPr>
        <p:spPr bwMode="auto">
          <a:xfrm>
            <a:off x="3154829" y="5741885"/>
            <a:ext cx="1584325" cy="1063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ct val="0"/>
              </a:spcBef>
              <a:spcAft>
                <a:spcPct val="0"/>
              </a:spcAft>
            </a:pPr>
            <a:fld id="{809AD4ED-B8B0-4C5D-8F40-23F5882FDBE6}" type="datetime'''Correlation to Fut''ure ''P''urchase In''''tent (''''Q36'')'">
              <a:rPr lang="en-US" sz="700">
                <a:solidFill>
                  <a:srgbClr val="404040"/>
                </a:solidFill>
                <a:latin typeface="Arial"/>
                <a:cs typeface="Arial"/>
              </a:rPr>
              <a:pPr algn="ctr">
                <a:spcBef>
                  <a:spcPct val="0"/>
                </a:spcBef>
                <a:spcAft>
                  <a:spcPct val="0"/>
                </a:spcAft>
              </a:pPr>
              <a:t>Correlation to Future Purchase Intent (Q36)</a:t>
            </a:fld>
            <a:endParaRPr lang="en-US" sz="700" dirty="0">
              <a:solidFill>
                <a:srgbClr val="404040"/>
              </a:solidFill>
              <a:latin typeface="Arial"/>
              <a:cs typeface="Arial"/>
              <a:sym typeface="Calibri" panose="020F0502020204030204" pitchFamily="34" charset="0"/>
            </a:endParaRPr>
          </a:p>
        </p:txBody>
      </p:sp>
      <p:sp>
        <p:nvSpPr>
          <p:cNvPr id="183" name="Text Placeholder 140"/>
          <p:cNvSpPr>
            <a:spLocks noGrp="1"/>
          </p:cNvSpPr>
          <p:nvPr>
            <p:custDataLst>
              <p:tags r:id="rId66"/>
            </p:custDataLst>
          </p:nvPr>
        </p:nvSpPr>
        <p:spPr bwMode="gray">
          <a:xfrm>
            <a:off x="3440579" y="4003573"/>
            <a:ext cx="976313"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5F0010F-AFF7-4F2C-9932-07BB3D70E59A}" type="datetime'''''Giv''''''e''''''s ''''insight'' on ''util''izat''i''on'">
              <a:rPr lang="en-US" sz="650">
                <a:solidFill>
                  <a:srgbClr val="404040"/>
                </a:solidFill>
                <a:latin typeface="Arial"/>
                <a:cs typeface="Arial"/>
                <a:sym typeface="Calibri" panose="020F0502020204030204" pitchFamily="34" charset="0"/>
              </a:rPr>
              <a:pPr>
                <a:spcBef>
                  <a:spcPct val="0"/>
                </a:spcBef>
                <a:spcAft>
                  <a:spcPct val="0"/>
                </a:spcAft>
              </a:pPr>
              <a:t>Gives insight on utilization</a:t>
            </a:fld>
            <a:endParaRPr lang="en-US" sz="650" dirty="0">
              <a:solidFill>
                <a:srgbClr val="404040"/>
              </a:solidFill>
              <a:latin typeface="Arial"/>
              <a:cs typeface="Arial"/>
              <a:sym typeface="Calibri" panose="020F0502020204030204" pitchFamily="34" charset="0"/>
            </a:endParaRPr>
          </a:p>
        </p:txBody>
      </p:sp>
      <p:sp>
        <p:nvSpPr>
          <p:cNvPr id="184" name="Text Placeholder 153"/>
          <p:cNvSpPr>
            <a:spLocks noGrp="1"/>
          </p:cNvSpPr>
          <p:nvPr>
            <p:custDataLst>
              <p:tags r:id="rId67"/>
            </p:custDataLst>
          </p:nvPr>
        </p:nvSpPr>
        <p:spPr bwMode="gray">
          <a:xfrm>
            <a:off x="5712291" y="2373210"/>
            <a:ext cx="1223963"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D2D2257-F401-4F05-9106-7AA01344C774}" type="datetime'Regu''lat''''ion''''/''''''rep''orting compl''ia''n''ce'''''''">
              <a:rPr lang="en-US" sz="650">
                <a:solidFill>
                  <a:srgbClr val="404040"/>
                </a:solidFill>
                <a:latin typeface="Arial"/>
                <a:cs typeface="Arial"/>
                <a:sym typeface="Calibri" panose="020F0502020204030204" pitchFamily="34" charset="0"/>
              </a:rPr>
              <a:pPr>
                <a:spcBef>
                  <a:spcPct val="0"/>
                </a:spcBef>
                <a:spcAft>
                  <a:spcPct val="0"/>
                </a:spcAft>
              </a:pPr>
              <a:t>Regulation/reporting compliance</a:t>
            </a:fld>
            <a:endParaRPr lang="en-US" sz="650" dirty="0">
              <a:solidFill>
                <a:srgbClr val="404040"/>
              </a:solidFill>
              <a:latin typeface="Arial"/>
              <a:cs typeface="Arial"/>
              <a:sym typeface="Calibri" panose="020F0502020204030204" pitchFamily="34" charset="0"/>
            </a:endParaRPr>
          </a:p>
        </p:txBody>
      </p:sp>
      <p:sp>
        <p:nvSpPr>
          <p:cNvPr id="185" name="Text Placeholder 152"/>
          <p:cNvSpPr>
            <a:spLocks noGrp="1"/>
          </p:cNvSpPr>
          <p:nvPr>
            <p:custDataLst>
              <p:tags r:id="rId68"/>
            </p:custDataLst>
          </p:nvPr>
        </p:nvSpPr>
        <p:spPr bwMode="gray">
          <a:xfrm>
            <a:off x="4523254" y="1755673"/>
            <a:ext cx="1520825"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91417A24-52F3-4F24-90DE-454D96F7EB9A}" type="datetime'''E''ffective'' custom''''e''r service for'' ''employ''''ees'">
              <a:rPr lang="en-US" sz="650">
                <a:solidFill>
                  <a:srgbClr val="404040"/>
                </a:solidFill>
                <a:latin typeface="Arial"/>
                <a:cs typeface="Arial"/>
                <a:sym typeface="Calibri" panose="020F0502020204030204" pitchFamily="34" charset="0"/>
              </a:rPr>
              <a:pPr>
                <a:spcBef>
                  <a:spcPct val="0"/>
                </a:spcBef>
                <a:spcAft>
                  <a:spcPct val="0"/>
                </a:spcAft>
              </a:pPr>
              <a:t>Effective customer service for employees</a:t>
            </a:fld>
            <a:endParaRPr lang="en-US" sz="650" dirty="0">
              <a:solidFill>
                <a:srgbClr val="404040"/>
              </a:solidFill>
              <a:latin typeface="Arial"/>
              <a:cs typeface="Arial"/>
              <a:sym typeface="Calibri" panose="020F0502020204030204" pitchFamily="34" charset="0"/>
            </a:endParaRPr>
          </a:p>
        </p:txBody>
      </p:sp>
      <p:sp>
        <p:nvSpPr>
          <p:cNvPr id="188" name="Text Placeholder 151"/>
          <p:cNvSpPr>
            <a:spLocks noGrp="1"/>
          </p:cNvSpPr>
          <p:nvPr>
            <p:custDataLst>
              <p:tags r:id="rId69"/>
            </p:custDataLst>
          </p:nvPr>
        </p:nvSpPr>
        <p:spPr bwMode="gray">
          <a:xfrm>
            <a:off x="1367304" y="2306535"/>
            <a:ext cx="1573213"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64F835E0-FCFD-4CBE-B1C9-A0B9666CDBA4}" type="datetime'''Ca''res about'' em''plo''''yees &amp; treats t''hem'' w''el''l'">
              <a:rPr lang="en-US" sz="650" smtClean="0">
                <a:solidFill>
                  <a:srgbClr val="404040"/>
                </a:solidFill>
                <a:latin typeface="Arial"/>
                <a:cs typeface="Arial"/>
              </a:rPr>
              <a:pPr>
                <a:spcBef>
                  <a:spcPct val="0"/>
                </a:spcBef>
                <a:spcAft>
                  <a:spcPct val="0"/>
                </a:spcAft>
              </a:pPr>
              <a:t>Cares about employees &amp; treats them well</a:t>
            </a:fld>
            <a:endParaRPr lang="en-US" sz="650" dirty="0">
              <a:solidFill>
                <a:srgbClr val="404040"/>
              </a:solidFill>
              <a:latin typeface="Arial"/>
              <a:cs typeface="Arial"/>
              <a:sym typeface="Calibri" panose="020F0502020204030204" pitchFamily="34" charset="0"/>
            </a:endParaRPr>
          </a:p>
        </p:txBody>
      </p:sp>
      <p:sp>
        <p:nvSpPr>
          <p:cNvPr id="191" name="Text Placeholder 150"/>
          <p:cNvSpPr>
            <a:spLocks noGrp="1"/>
          </p:cNvSpPr>
          <p:nvPr>
            <p:custDataLst>
              <p:tags r:id="rId70"/>
            </p:custDataLst>
          </p:nvPr>
        </p:nvSpPr>
        <p:spPr bwMode="gray">
          <a:xfrm>
            <a:off x="2997667" y="1727098"/>
            <a:ext cx="909638"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942D689-88BA-44F2-A59F-C776F9F30199}" type="datetime'Pro''''''mpt''''''l''y'''' h''an''''d''''''les cl''a''''ims'''">
              <a:rPr lang="en-US" sz="650">
                <a:solidFill>
                  <a:srgbClr val="404040"/>
                </a:solidFill>
                <a:latin typeface="Arial"/>
                <a:cs typeface="Arial"/>
                <a:sym typeface="Calibri" panose="020F0502020204030204" pitchFamily="34" charset="0"/>
              </a:rPr>
              <a:pPr>
                <a:spcBef>
                  <a:spcPct val="0"/>
                </a:spcBef>
                <a:spcAft>
                  <a:spcPct val="0"/>
                </a:spcAft>
              </a:pPr>
              <a:t>Promptly handles claims</a:t>
            </a:fld>
            <a:endParaRPr lang="en-US" sz="650" dirty="0">
              <a:solidFill>
                <a:srgbClr val="404040"/>
              </a:solidFill>
              <a:latin typeface="Arial"/>
              <a:cs typeface="Arial"/>
              <a:sym typeface="Calibri" panose="020F0502020204030204" pitchFamily="34" charset="0"/>
            </a:endParaRPr>
          </a:p>
        </p:txBody>
      </p:sp>
      <p:sp>
        <p:nvSpPr>
          <p:cNvPr id="194" name="Text Placeholder 149"/>
          <p:cNvSpPr>
            <a:spLocks noGrp="1"/>
          </p:cNvSpPr>
          <p:nvPr>
            <p:custDataLst>
              <p:tags r:id="rId71"/>
            </p:custDataLst>
          </p:nvPr>
        </p:nvSpPr>
        <p:spPr bwMode="gray">
          <a:xfrm>
            <a:off x="1922929" y="3459060"/>
            <a:ext cx="1389063"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25F934BC-6800-494D-8ED3-5918E9812226}" type="datetime'Under''st''anda''bl''''''e e''''n''r''''o''llment materials'''">
              <a:rPr lang="en-US" sz="650">
                <a:solidFill>
                  <a:srgbClr val="404040"/>
                </a:solidFill>
                <a:latin typeface="Arial"/>
                <a:cs typeface="Arial"/>
                <a:sym typeface="Calibri" panose="020F0502020204030204" pitchFamily="34" charset="0"/>
              </a:rPr>
              <a:pPr>
                <a:spcBef>
                  <a:spcPct val="0"/>
                </a:spcBef>
                <a:spcAft>
                  <a:spcPct val="0"/>
                </a:spcAft>
              </a:pPr>
              <a:t>Understandable enrollment materials</a:t>
            </a:fld>
            <a:endParaRPr lang="en-US" sz="650" dirty="0">
              <a:solidFill>
                <a:srgbClr val="404040"/>
              </a:solidFill>
              <a:latin typeface="Arial"/>
              <a:cs typeface="Arial"/>
              <a:sym typeface="Calibri" panose="020F0502020204030204" pitchFamily="34" charset="0"/>
            </a:endParaRPr>
          </a:p>
        </p:txBody>
      </p:sp>
      <p:sp>
        <p:nvSpPr>
          <p:cNvPr id="195" name="Text Placeholder 148"/>
          <p:cNvSpPr>
            <a:spLocks noGrp="1"/>
          </p:cNvSpPr>
          <p:nvPr>
            <p:custDataLst>
              <p:tags r:id="rId72"/>
            </p:custDataLst>
          </p:nvPr>
        </p:nvSpPr>
        <p:spPr bwMode="gray">
          <a:xfrm>
            <a:off x="5655141" y="4443310"/>
            <a:ext cx="1143000"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BBA8AAEF-97C6-40AB-B8ED-64CE40CD373C}" type="datetime'''O''nlin''e resour''c''e'' f''or'' ''''''''emp''loy''ee''s'''">
              <a:rPr lang="en-US" sz="650">
                <a:solidFill>
                  <a:srgbClr val="404040"/>
                </a:solidFill>
                <a:latin typeface="Arial"/>
                <a:cs typeface="Arial"/>
                <a:sym typeface="Calibri" panose="020F0502020204030204" pitchFamily="34" charset="0"/>
              </a:rPr>
              <a:pPr>
                <a:spcBef>
                  <a:spcPct val="0"/>
                </a:spcBef>
                <a:spcAft>
                  <a:spcPct val="0"/>
                </a:spcAft>
              </a:pPr>
              <a:t>Online resource for employees</a:t>
            </a:fld>
            <a:endParaRPr lang="en-US" sz="650" dirty="0">
              <a:solidFill>
                <a:srgbClr val="404040"/>
              </a:solidFill>
              <a:latin typeface="Arial"/>
              <a:cs typeface="Arial"/>
              <a:sym typeface="Calibri" panose="020F0502020204030204" pitchFamily="34" charset="0"/>
            </a:endParaRPr>
          </a:p>
        </p:txBody>
      </p:sp>
      <p:sp>
        <p:nvSpPr>
          <p:cNvPr id="196" name="Text Placeholder 147"/>
          <p:cNvSpPr>
            <a:spLocks noGrp="1"/>
          </p:cNvSpPr>
          <p:nvPr>
            <p:custDataLst>
              <p:tags r:id="rId73"/>
            </p:custDataLst>
          </p:nvPr>
        </p:nvSpPr>
        <p:spPr bwMode="gray">
          <a:xfrm>
            <a:off x="6188541" y="2987573"/>
            <a:ext cx="801688"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4E45B08-BA31-4E99-86D9-EFA4F21D1FFB}" type="datetime'Make''s'''' a''dminis''''ter''''in''g &#10;''pl''an ea''s''y'''">
              <a:rPr lang="en-US" sz="650">
                <a:solidFill>
                  <a:srgbClr val="404040"/>
                </a:solidFill>
                <a:latin typeface="Arial"/>
                <a:cs typeface="Arial"/>
              </a:rPr>
              <a:pPr>
                <a:spcBef>
                  <a:spcPct val="0"/>
                </a:spcBef>
                <a:spcAft>
                  <a:spcPct val="0"/>
                </a:spcAft>
              </a:pPr>
              <a:t>Makes administering 
plan easy</a:t>
            </a:fld>
            <a:endParaRPr lang="en-US" sz="650" dirty="0">
              <a:solidFill>
                <a:srgbClr val="404040"/>
              </a:solidFill>
              <a:latin typeface="Arial"/>
              <a:cs typeface="Arial"/>
              <a:sym typeface="Calibri" panose="020F0502020204030204" pitchFamily="34" charset="0"/>
            </a:endParaRPr>
          </a:p>
        </p:txBody>
      </p:sp>
      <p:sp>
        <p:nvSpPr>
          <p:cNvPr id="197" name="Text Placeholder 146"/>
          <p:cNvSpPr>
            <a:spLocks noGrp="1"/>
          </p:cNvSpPr>
          <p:nvPr>
            <p:custDataLst>
              <p:tags r:id="rId74"/>
            </p:custDataLst>
          </p:nvPr>
        </p:nvSpPr>
        <p:spPr bwMode="gray">
          <a:xfrm>
            <a:off x="4993154" y="4182960"/>
            <a:ext cx="815975"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AD1986A-2854-48F3-987B-97F8EC659F6B}" type="datetime'''''''C''''o''nt''i''nui''ty'''''' ''i''n co''''n''t''''acts'">
              <a:rPr lang="en-US" sz="650">
                <a:solidFill>
                  <a:srgbClr val="404040"/>
                </a:solidFill>
                <a:latin typeface="Arial"/>
                <a:cs typeface="Arial"/>
                <a:sym typeface="Calibri" panose="020F0502020204030204" pitchFamily="34" charset="0"/>
              </a:rPr>
              <a:pPr>
                <a:spcBef>
                  <a:spcPct val="0"/>
                </a:spcBef>
                <a:spcAft>
                  <a:spcPct val="0"/>
                </a:spcAft>
              </a:pPr>
              <a:t>Continuity in contacts</a:t>
            </a:fld>
            <a:endParaRPr lang="en-US" sz="650" dirty="0">
              <a:solidFill>
                <a:srgbClr val="404040"/>
              </a:solidFill>
              <a:latin typeface="Arial"/>
              <a:cs typeface="Arial"/>
              <a:sym typeface="Calibri" panose="020F0502020204030204" pitchFamily="34" charset="0"/>
            </a:endParaRPr>
          </a:p>
        </p:txBody>
      </p:sp>
      <p:sp>
        <p:nvSpPr>
          <p:cNvPr id="198" name="Text Placeholder 145"/>
          <p:cNvSpPr>
            <a:spLocks noGrp="1"/>
          </p:cNvSpPr>
          <p:nvPr>
            <p:custDataLst>
              <p:tags r:id="rId75"/>
            </p:custDataLst>
          </p:nvPr>
        </p:nvSpPr>
        <p:spPr bwMode="gray">
          <a:xfrm>
            <a:off x="4604216" y="4968773"/>
            <a:ext cx="736600"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32813145-B13F-4277-930D-B4BEFD9F8C0E}" type="datetime'''Co''''''n''s''o''''li''dat''''''ed b''ill''''i''''ng'''''''">
              <a:rPr lang="en-US" sz="650">
                <a:solidFill>
                  <a:srgbClr val="404040"/>
                </a:solidFill>
                <a:latin typeface="Arial"/>
                <a:cs typeface="Arial"/>
                <a:sym typeface="Calibri" panose="020F0502020204030204" pitchFamily="34" charset="0"/>
              </a:rPr>
              <a:pPr>
                <a:spcBef>
                  <a:spcPct val="0"/>
                </a:spcBef>
                <a:spcAft>
                  <a:spcPct val="0"/>
                </a:spcAft>
              </a:pPr>
              <a:t>Consolidated billing</a:t>
            </a:fld>
            <a:endParaRPr lang="en-US" sz="650" dirty="0">
              <a:solidFill>
                <a:srgbClr val="404040"/>
              </a:solidFill>
              <a:latin typeface="Arial"/>
              <a:cs typeface="Arial"/>
              <a:sym typeface="Calibri" panose="020F0502020204030204" pitchFamily="34" charset="0"/>
            </a:endParaRPr>
          </a:p>
        </p:txBody>
      </p:sp>
      <p:sp>
        <p:nvSpPr>
          <p:cNvPr id="199" name="Text Placeholder 144"/>
          <p:cNvSpPr>
            <a:spLocks noGrp="1"/>
          </p:cNvSpPr>
          <p:nvPr>
            <p:custDataLst>
              <p:tags r:id="rId76"/>
            </p:custDataLst>
          </p:nvPr>
        </p:nvSpPr>
        <p:spPr bwMode="gray">
          <a:xfrm>
            <a:off x="3308816" y="2911373"/>
            <a:ext cx="912813"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E61F7E32-4823-432E-B4D7-99543CC6B557}" type="datetime'O''''nl''''in''e'''' por''''t''al'' e''''a''sy ''fo''''r us'''">
              <a:rPr lang="en-US" sz="650">
                <a:solidFill>
                  <a:srgbClr val="404040"/>
                </a:solidFill>
                <a:latin typeface="Arial"/>
                <a:cs typeface="Arial"/>
                <a:sym typeface="Calibri" panose="020F0502020204030204" pitchFamily="34" charset="0"/>
              </a:rPr>
              <a:pPr>
                <a:spcBef>
                  <a:spcPct val="0"/>
                </a:spcBef>
                <a:spcAft>
                  <a:spcPct val="0"/>
                </a:spcAft>
              </a:pPr>
              <a:t>Online portal easy for us</a:t>
            </a:fld>
            <a:endParaRPr lang="en-US" sz="650" dirty="0">
              <a:solidFill>
                <a:srgbClr val="404040"/>
              </a:solidFill>
              <a:latin typeface="Arial"/>
              <a:cs typeface="Arial"/>
              <a:sym typeface="Calibri" panose="020F0502020204030204" pitchFamily="34" charset="0"/>
            </a:endParaRPr>
          </a:p>
        </p:txBody>
      </p:sp>
      <p:sp>
        <p:nvSpPr>
          <p:cNvPr id="200" name="Text Placeholder 143"/>
          <p:cNvSpPr>
            <a:spLocks noGrp="1"/>
          </p:cNvSpPr>
          <p:nvPr>
            <p:custDataLst>
              <p:tags r:id="rId77"/>
            </p:custDataLst>
          </p:nvPr>
        </p:nvSpPr>
        <p:spPr bwMode="gray">
          <a:xfrm>
            <a:off x="3573930" y="1977923"/>
            <a:ext cx="631825"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AF55177-6BE0-4C4F-9EB7-9C443390427C}" type="datetime'Res''''p''onsi''''''v''''''e t''o'''''''''''''''' ''''''us'''">
              <a:rPr lang="en-US" sz="650">
                <a:solidFill>
                  <a:srgbClr val="404040"/>
                </a:solidFill>
                <a:latin typeface="Arial"/>
                <a:cs typeface="Arial"/>
                <a:sym typeface="Calibri" panose="020F0502020204030204" pitchFamily="34" charset="0"/>
              </a:rPr>
              <a:pPr>
                <a:spcBef>
                  <a:spcPct val="0"/>
                </a:spcBef>
                <a:spcAft>
                  <a:spcPct val="0"/>
                </a:spcAft>
              </a:pPr>
              <a:t>Responsive to us</a:t>
            </a:fld>
            <a:endParaRPr lang="en-US" sz="650" dirty="0">
              <a:solidFill>
                <a:srgbClr val="404040"/>
              </a:solidFill>
              <a:latin typeface="Arial"/>
              <a:cs typeface="Arial"/>
              <a:sym typeface="Calibri" panose="020F0502020204030204" pitchFamily="34" charset="0"/>
            </a:endParaRPr>
          </a:p>
        </p:txBody>
      </p:sp>
      <p:sp>
        <p:nvSpPr>
          <p:cNvPr id="201" name="Text Placeholder 142"/>
          <p:cNvSpPr>
            <a:spLocks noGrp="1"/>
          </p:cNvSpPr>
          <p:nvPr>
            <p:custDataLst>
              <p:tags r:id="rId78"/>
            </p:custDataLst>
          </p:nvPr>
        </p:nvSpPr>
        <p:spPr bwMode="gray">
          <a:xfrm>
            <a:off x="1732429" y="3686073"/>
            <a:ext cx="938213"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7C9261C-3771-45CB-8AD2-6C4E044EAFDD}" type="datetime'R''''eal-''t''''''ime ''uti''''''liz''at''io''''''n'' d''ata'">
              <a:rPr lang="en-US" sz="650">
                <a:solidFill>
                  <a:srgbClr val="404040"/>
                </a:solidFill>
                <a:latin typeface="Arial"/>
                <a:cs typeface="Arial"/>
                <a:sym typeface="Calibri" panose="020F0502020204030204" pitchFamily="34" charset="0"/>
              </a:rPr>
              <a:pPr>
                <a:spcBef>
                  <a:spcPct val="0"/>
                </a:spcBef>
                <a:spcAft>
                  <a:spcPct val="0"/>
                </a:spcAft>
              </a:pPr>
              <a:t>Real-time utilization data</a:t>
            </a:fld>
            <a:endParaRPr lang="en-US" sz="650" dirty="0">
              <a:solidFill>
                <a:srgbClr val="404040"/>
              </a:solidFill>
              <a:latin typeface="Arial"/>
              <a:cs typeface="Arial"/>
              <a:sym typeface="Calibri" panose="020F0502020204030204" pitchFamily="34" charset="0"/>
            </a:endParaRPr>
          </a:p>
        </p:txBody>
      </p:sp>
      <p:sp>
        <p:nvSpPr>
          <p:cNvPr id="202" name="Text Placeholder 141"/>
          <p:cNvSpPr>
            <a:spLocks noGrp="1"/>
          </p:cNvSpPr>
          <p:nvPr>
            <p:custDataLst>
              <p:tags r:id="rId79"/>
            </p:custDataLst>
          </p:nvPr>
        </p:nvSpPr>
        <p:spPr bwMode="gray">
          <a:xfrm>
            <a:off x="1168866" y="3932135"/>
            <a:ext cx="661988"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ctr"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5D639BD7-D98E-4D15-861A-FD5DC0EC28D9}" type="datetime'F''''l''''e''''x''ib''l''e'' ''''''''re''por''''t''in''''g'">
              <a:rPr lang="en-US" sz="650">
                <a:solidFill>
                  <a:srgbClr val="404040"/>
                </a:solidFill>
                <a:latin typeface="Arial"/>
                <a:cs typeface="Arial"/>
                <a:sym typeface="Calibri" panose="020F0502020204030204" pitchFamily="34" charset="0"/>
              </a:rPr>
              <a:pPr>
                <a:spcBef>
                  <a:spcPct val="0"/>
                </a:spcBef>
                <a:spcAft>
                  <a:spcPct val="0"/>
                </a:spcAft>
              </a:pPr>
              <a:t>Flexible reporting</a:t>
            </a:fld>
            <a:endParaRPr lang="en-US" sz="650" dirty="0">
              <a:solidFill>
                <a:srgbClr val="404040"/>
              </a:solidFill>
              <a:latin typeface="Arial"/>
              <a:cs typeface="Arial"/>
              <a:sym typeface="Calibri" panose="020F0502020204030204" pitchFamily="34" charset="0"/>
            </a:endParaRPr>
          </a:p>
        </p:txBody>
      </p:sp>
      <p:sp>
        <p:nvSpPr>
          <p:cNvPr id="203" name="Text Placeholder 159"/>
          <p:cNvSpPr>
            <a:spLocks noGrp="1"/>
          </p:cNvSpPr>
          <p:nvPr>
            <p:custDataLst>
              <p:tags r:id="rId80"/>
            </p:custDataLst>
          </p:nvPr>
        </p:nvSpPr>
        <p:spPr bwMode="gray">
          <a:xfrm>
            <a:off x="1862604" y="4543323"/>
            <a:ext cx="1290638"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49CE140-6833-4497-AA01-B10CCA96ED40}" type="datetime'Sav''e''''s us c''ost''''s v''ia emplo''yee he''a''''''lth'''">
              <a:rPr lang="en-US" sz="650">
                <a:solidFill>
                  <a:srgbClr val="404040"/>
                </a:solidFill>
                <a:latin typeface="Arial"/>
                <a:cs typeface="Arial"/>
                <a:sym typeface="Calibri" panose="020F0502020204030204" pitchFamily="34" charset="0"/>
              </a:rPr>
              <a:pPr>
                <a:spcBef>
                  <a:spcPct val="0"/>
                </a:spcBef>
                <a:spcAft>
                  <a:spcPct val="0"/>
                </a:spcAft>
              </a:pPr>
              <a:t>Saves us costs via employee health</a:t>
            </a:fld>
            <a:endParaRPr lang="en-US" sz="650" dirty="0">
              <a:solidFill>
                <a:srgbClr val="404040"/>
              </a:solidFill>
              <a:latin typeface="Arial"/>
              <a:cs typeface="Arial"/>
              <a:sym typeface="Calibri" panose="020F0502020204030204" pitchFamily="34" charset="0"/>
            </a:endParaRPr>
          </a:p>
        </p:txBody>
      </p:sp>
      <p:sp>
        <p:nvSpPr>
          <p:cNvPr id="204" name="Text Placeholder 158"/>
          <p:cNvSpPr>
            <a:spLocks noGrp="1"/>
          </p:cNvSpPr>
          <p:nvPr>
            <p:custDataLst>
              <p:tags r:id="rId81"/>
            </p:custDataLst>
          </p:nvPr>
        </p:nvSpPr>
        <p:spPr bwMode="gray">
          <a:xfrm>
            <a:off x="2362666" y="4798910"/>
            <a:ext cx="1042988"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AD3B9C32-CBDC-4665-832A-0CFA26A38B76}" type="datetime'''Helps'' em''''pl''''oye''''''''''''''e''s'' ''be heal''thy'">
              <a:rPr lang="en-US" sz="650">
                <a:solidFill>
                  <a:srgbClr val="404040"/>
                </a:solidFill>
                <a:latin typeface="Arial"/>
                <a:cs typeface="Arial"/>
                <a:sym typeface="Calibri" panose="020F0502020204030204" pitchFamily="34" charset="0"/>
              </a:rPr>
              <a:pPr>
                <a:spcBef>
                  <a:spcPct val="0"/>
                </a:spcBef>
                <a:spcAft>
                  <a:spcPct val="0"/>
                </a:spcAft>
              </a:pPr>
              <a:t>Helps employees be healthy</a:t>
            </a:fld>
            <a:endParaRPr lang="en-US" sz="650" dirty="0">
              <a:solidFill>
                <a:srgbClr val="404040"/>
              </a:solidFill>
              <a:latin typeface="Arial"/>
              <a:cs typeface="Arial"/>
              <a:sym typeface="Calibri" panose="020F0502020204030204" pitchFamily="34" charset="0"/>
            </a:endParaRPr>
          </a:p>
        </p:txBody>
      </p:sp>
      <p:sp>
        <p:nvSpPr>
          <p:cNvPr id="205" name="Text Placeholder 157"/>
          <p:cNvSpPr>
            <a:spLocks noGrp="1"/>
          </p:cNvSpPr>
          <p:nvPr>
            <p:custDataLst>
              <p:tags r:id="rId82"/>
            </p:custDataLst>
          </p:nvPr>
        </p:nvSpPr>
        <p:spPr bwMode="gray">
          <a:xfrm>
            <a:off x="4626441" y="3350133"/>
            <a:ext cx="915988" cy="212725"/>
          </a:xfrm>
          <a:prstGeom prst="rect">
            <a:avLst/>
          </a:prstGeom>
          <a:solidFill>
            <a:srgbClr val="9DC3E6"/>
          </a:solidFill>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CC35BF1B-67E5-43D0-AF2B-997539B468AB}" type="datetime'D''e''livers healthc''are cos''t &#10;savings for profitabi''lity'">
              <a:rPr lang="en-US" sz="650">
                <a:solidFill>
                  <a:srgbClr val="404040"/>
                </a:solidFill>
                <a:latin typeface="Arial"/>
                <a:cs typeface="Arial"/>
              </a:rPr>
              <a:pPr>
                <a:spcBef>
                  <a:spcPct val="0"/>
                </a:spcBef>
                <a:spcAft>
                  <a:spcPct val="0"/>
                </a:spcAft>
              </a:pPr>
              <a:t>Delivers healthcare cost 
savings for profitability</a:t>
            </a:fld>
            <a:endParaRPr lang="en-US" sz="650" dirty="0">
              <a:solidFill>
                <a:srgbClr val="404040"/>
              </a:solidFill>
              <a:latin typeface="Arial"/>
              <a:cs typeface="Arial"/>
              <a:sym typeface="Calibri" panose="020F0502020204030204" pitchFamily="34" charset="0"/>
            </a:endParaRPr>
          </a:p>
        </p:txBody>
      </p:sp>
      <p:sp>
        <p:nvSpPr>
          <p:cNvPr id="206" name="Text Placeholder 156"/>
          <p:cNvSpPr>
            <a:spLocks noGrp="1"/>
          </p:cNvSpPr>
          <p:nvPr>
            <p:custDataLst>
              <p:tags r:id="rId83"/>
            </p:custDataLst>
          </p:nvPr>
        </p:nvSpPr>
        <p:spPr bwMode="gray">
          <a:xfrm>
            <a:off x="5929780" y="3357460"/>
            <a:ext cx="874713" cy="106363"/>
          </a:xfrm>
          <a:prstGeom prst="rect">
            <a:avLst/>
          </a:prstGeom>
          <a:solidFill>
            <a:schemeClr val="accent1">
              <a:lumMod val="60000"/>
              <a:lumOff val="40000"/>
            </a:schemeClr>
          </a:solidFill>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0A3A4BD9-78D2-45E9-9E5B-119E09C001A0}" type="datetime'M''''''iti''''ga''''te''''s fin''''an''c''i''a''l ''''risks'''">
              <a:rPr lang="en-US" sz="650">
                <a:solidFill>
                  <a:srgbClr val="404040"/>
                </a:solidFill>
                <a:latin typeface="Arial"/>
                <a:cs typeface="Arial"/>
                <a:sym typeface="Calibri" panose="020F0502020204030204" pitchFamily="34" charset="0"/>
              </a:rPr>
              <a:pPr>
                <a:spcBef>
                  <a:spcPct val="0"/>
                </a:spcBef>
                <a:spcAft>
                  <a:spcPct val="0"/>
                </a:spcAft>
              </a:pPr>
              <a:t>Mitigates financial risks</a:t>
            </a:fld>
            <a:endParaRPr lang="en-US" sz="650" dirty="0">
              <a:solidFill>
                <a:srgbClr val="404040"/>
              </a:solidFill>
              <a:latin typeface="Arial"/>
              <a:cs typeface="Arial"/>
              <a:sym typeface="Calibri" panose="020F0502020204030204" pitchFamily="34" charset="0"/>
            </a:endParaRPr>
          </a:p>
        </p:txBody>
      </p:sp>
      <p:sp>
        <p:nvSpPr>
          <p:cNvPr id="207" name="Text Placeholder 155"/>
          <p:cNvSpPr>
            <a:spLocks noGrp="1"/>
          </p:cNvSpPr>
          <p:nvPr>
            <p:custDataLst>
              <p:tags r:id="rId84"/>
            </p:custDataLst>
          </p:nvPr>
        </p:nvSpPr>
        <p:spPr bwMode="gray">
          <a:xfrm>
            <a:off x="4559766" y="2044598"/>
            <a:ext cx="658813"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1CDC5450-9692-4BD1-B065-8328E9D88CA5}" type="datetime'H''e''l''ps us ''''''m''anage &#10;h''ealth''ca''re c''ost''''s'">
              <a:rPr lang="en-US" sz="650">
                <a:solidFill>
                  <a:srgbClr val="404040"/>
                </a:solidFill>
                <a:latin typeface="Arial"/>
                <a:cs typeface="Arial"/>
              </a:rPr>
              <a:pPr>
                <a:spcBef>
                  <a:spcPct val="0"/>
                </a:spcBef>
                <a:spcAft>
                  <a:spcPct val="0"/>
                </a:spcAft>
              </a:pPr>
              <a:t>Helps us manage 
healthcare costs</a:t>
            </a:fld>
            <a:endParaRPr lang="en-US" sz="650" dirty="0">
              <a:solidFill>
                <a:srgbClr val="404040"/>
              </a:solidFill>
              <a:latin typeface="Arial"/>
              <a:cs typeface="Arial"/>
              <a:sym typeface="Calibri" panose="020F0502020204030204" pitchFamily="34" charset="0"/>
            </a:endParaRPr>
          </a:p>
        </p:txBody>
      </p:sp>
      <p:sp>
        <p:nvSpPr>
          <p:cNvPr id="208" name="Text Placeholder 154"/>
          <p:cNvSpPr>
            <a:spLocks noGrp="1"/>
          </p:cNvSpPr>
          <p:nvPr>
            <p:custDataLst>
              <p:tags r:id="rId85"/>
            </p:custDataLst>
          </p:nvPr>
        </p:nvSpPr>
        <p:spPr bwMode="gray">
          <a:xfrm>
            <a:off x="5651966" y="3581298"/>
            <a:ext cx="1181100" cy="106363"/>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F5C10653-6ECC-4AC2-B7E5-9EAED49F2726}" type="datetime'H''''''elps ke''e''''p ''''u''s'' ''curr''ent on tr''ends'''''">
              <a:rPr lang="en-US" sz="650">
                <a:solidFill>
                  <a:srgbClr val="404040"/>
                </a:solidFill>
                <a:latin typeface="Arial"/>
                <a:cs typeface="Arial"/>
                <a:sym typeface="Calibri" panose="020F0502020204030204" pitchFamily="34" charset="0"/>
              </a:rPr>
              <a:pPr>
                <a:spcBef>
                  <a:spcPct val="0"/>
                </a:spcBef>
                <a:spcAft>
                  <a:spcPct val="0"/>
                </a:spcAft>
              </a:pPr>
              <a:t>Helps keep us current on trends</a:t>
            </a:fld>
            <a:endParaRPr lang="en-US" sz="650" dirty="0">
              <a:solidFill>
                <a:srgbClr val="404040"/>
              </a:solidFill>
              <a:latin typeface="Arial"/>
              <a:cs typeface="Arial"/>
              <a:sym typeface="Calibri" panose="020F0502020204030204" pitchFamily="34" charset="0"/>
            </a:endParaRPr>
          </a:p>
        </p:txBody>
      </p:sp>
      <p:sp>
        <p:nvSpPr>
          <p:cNvPr id="94" name="Rectangle 93" hidden="1"/>
          <p:cNvSpPr/>
          <p:nvPr>
            <p:custDataLst>
              <p:tags r:id="rId86"/>
            </p:custDataLst>
          </p:nvPr>
        </p:nvSpPr>
        <p:spPr bwMode="auto">
          <a:xfrm>
            <a:off x="0" y="0"/>
            <a:ext cx="158750" cy="158750"/>
          </a:xfrm>
          <a:prstGeom prst="rect">
            <a:avLst/>
          </a:prstGeom>
          <a:solidFill>
            <a:schemeClr val="accent1"/>
          </a:solidFill>
          <a:ln>
            <a:no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700" dirty="0" smtClean="0">
              <a:solidFill>
                <a:srgbClr val="404040"/>
              </a:solidFill>
              <a:sym typeface="Calibri" panose="020F0502020204030204" pitchFamily="34" charset="0"/>
            </a:endParaRPr>
          </a:p>
        </p:txBody>
      </p:sp>
      <p:cxnSp>
        <p:nvCxnSpPr>
          <p:cNvPr id="148" name="Straight Connector 147"/>
          <p:cNvCxnSpPr/>
          <p:nvPr>
            <p:custDataLst>
              <p:tags r:id="rId87"/>
            </p:custDataLst>
          </p:nvPr>
        </p:nvCxnSpPr>
        <p:spPr bwMode="auto">
          <a:xfrm flipV="1">
            <a:off x="6309191" y="2582760"/>
            <a:ext cx="4763" cy="428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7" name="Text Placeholder 163"/>
          <p:cNvSpPr>
            <a:spLocks noGrp="1"/>
          </p:cNvSpPr>
          <p:nvPr>
            <p:custDataLst>
              <p:tags r:id="rId88"/>
            </p:custDataLst>
          </p:nvPr>
        </p:nvSpPr>
        <p:spPr bwMode="gray">
          <a:xfrm>
            <a:off x="4577229" y="2446235"/>
            <a:ext cx="1058863"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12700" tIns="0" rIns="12700" bIns="0" numCol="1" spcCol="0" anchor="t" anchorCtr="0">
            <a:noAutofit/>
          </a:bodyPr>
          <a:lstStyle>
            <a:lvl1pPr marL="0" indent="0" algn="l" defTabSz="914400" rtl="0" eaLnBrk="1" latinLnBrk="0" hangingPunct="1">
              <a:spcBef>
                <a:spcPct val="20000"/>
              </a:spcBef>
              <a:buFont typeface="Arial" pitchFamily="34" charset="0"/>
              <a:buNone/>
              <a:defRPr sz="2400" kern="1200">
                <a:solidFill>
                  <a:schemeClr val="bg2">
                    <a:lumMod val="75000"/>
                  </a:schemeClr>
                </a:solidFill>
                <a:latin typeface="+mn-lt"/>
                <a:ea typeface="+mn-ea"/>
                <a:cs typeface="+mn-cs"/>
              </a:defRPr>
            </a:lvl1pPr>
            <a:lvl2pPr marL="457200" indent="-222250"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2pPr>
            <a:lvl3pPr marL="692150" indent="-182563" algn="l" defTabSz="914400" rtl="0" eaLnBrk="1" latinLnBrk="0" hangingPunct="1">
              <a:spcBef>
                <a:spcPct val="20000"/>
              </a:spcBef>
              <a:buClr>
                <a:schemeClr val="tx2"/>
              </a:buClr>
              <a:buFont typeface="Arial" pitchFamily="34" charset="0"/>
              <a:buChar char="•"/>
              <a:defRPr lang="en-US" sz="2000" kern="1200" dirty="0" smtClean="0">
                <a:solidFill>
                  <a:schemeClr val="bg2">
                    <a:lumMod val="75000"/>
                  </a:schemeClr>
                </a:solidFill>
                <a:latin typeface="+mn-lt"/>
                <a:ea typeface="+mn-ea"/>
                <a:cs typeface="+mn-cs"/>
              </a:defRPr>
            </a:lvl3pPr>
            <a:lvl4pPr marL="914400" indent="-169863" algn="l" defTabSz="914400" rtl="0" eaLnBrk="1" latinLnBrk="0" hangingPunct="1">
              <a:spcBef>
                <a:spcPct val="20000"/>
              </a:spcBef>
              <a:buClr>
                <a:schemeClr val="tx2"/>
              </a:buClr>
              <a:buFont typeface="Arial" pitchFamily="34" charset="0"/>
              <a:buChar char="•"/>
              <a:tabLst>
                <a:tab pos="1776413" algn="l"/>
              </a:tabLst>
              <a:defRPr lang="en-US" sz="1800" kern="1200" dirty="0" smtClean="0">
                <a:solidFill>
                  <a:schemeClr val="bg2">
                    <a:lumMod val="75000"/>
                  </a:schemeClr>
                </a:solidFill>
                <a:latin typeface="+mn-lt"/>
                <a:ea typeface="+mn-ea"/>
                <a:cs typeface="+mn-cs"/>
              </a:defRPr>
            </a:lvl4pPr>
            <a:lvl5pPr marL="1084263" indent="-169863" algn="l" defTabSz="914400" rtl="0" eaLnBrk="1" latinLnBrk="0" hangingPunct="1">
              <a:spcBef>
                <a:spcPct val="20000"/>
              </a:spcBef>
              <a:buClr>
                <a:schemeClr val="tx2"/>
              </a:buClr>
              <a:buFont typeface="Arial" pitchFamily="34" charset="0"/>
              <a:buChar char="•"/>
              <a:defRPr lang="en-US" sz="1800" kern="1200" dirty="0">
                <a:solidFill>
                  <a:schemeClr val="bg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spcAft>
                <a:spcPct val="0"/>
              </a:spcAft>
            </a:pPr>
            <a:fld id="{797FC96B-B68D-4CBE-B195-7295A4B0F17D}" type="datetime'Helps u''s addr''ess h''ealthca''''r''e &#10;''ne''eds affordably'">
              <a:rPr lang="en-US" sz="650">
                <a:solidFill>
                  <a:srgbClr val="404040"/>
                </a:solidFill>
                <a:latin typeface="Arial"/>
                <a:cs typeface="Arial"/>
              </a:rPr>
              <a:pPr>
                <a:spcBef>
                  <a:spcPct val="0"/>
                </a:spcBef>
                <a:spcAft>
                  <a:spcPct val="0"/>
                </a:spcAft>
              </a:pPr>
              <a:t>Helps us address healthcare 
needs affordably</a:t>
            </a:fld>
            <a:endParaRPr lang="en-US" sz="650" dirty="0">
              <a:solidFill>
                <a:srgbClr val="404040"/>
              </a:solidFill>
              <a:latin typeface="Arial"/>
              <a:cs typeface="Arial"/>
              <a:sym typeface="Calibri" panose="020F0502020204030204" pitchFamily="34" charset="0"/>
            </a:endParaRPr>
          </a:p>
        </p:txBody>
      </p:sp>
    </p:spTree>
    <p:extLst>
      <p:ext uri="{BB962C8B-B14F-4D97-AF65-F5344CB8AC3E}">
        <p14:creationId xmlns:p14="http://schemas.microsoft.com/office/powerpoint/2010/main" val="345630909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77" y="309253"/>
            <a:ext cx="8557846" cy="1034608"/>
          </a:xfrm>
        </p:spPr>
        <p:txBody>
          <a:bodyPr>
            <a:noAutofit/>
          </a:bodyPr>
          <a:lstStyle/>
          <a:p>
            <a:pPr algn="ctr">
              <a:lnSpc>
                <a:spcPct val="100000"/>
              </a:lnSpc>
              <a:tabLst>
                <a:tab pos="3943350" algn="l"/>
              </a:tabLst>
            </a:pPr>
            <a:r>
              <a:rPr lang="en-US" sz="2200" b="1" dirty="0" smtClean="0">
                <a:solidFill>
                  <a:srgbClr val="0079C1"/>
                </a:solidFill>
                <a:latin typeface="Arial"/>
                <a:cs typeface="Arial"/>
              </a:rPr>
              <a:t>Brokers are a valued resource that have a large impact on employer decisions, essential in the employer experience and overall ecosystem</a:t>
            </a:r>
            <a:endParaRPr lang="en-US" sz="2200" b="1" dirty="0">
              <a:solidFill>
                <a:srgbClr val="0079C1"/>
              </a:solidFill>
              <a:latin typeface="Arial"/>
              <a:cs typeface="Arial"/>
            </a:endParaRPr>
          </a:p>
        </p:txBody>
      </p:sp>
      <p:sp>
        <p:nvSpPr>
          <p:cNvPr id="4" name="Slide Number Placeholder 3"/>
          <p:cNvSpPr>
            <a:spLocks noGrp="1"/>
          </p:cNvSpPr>
          <p:nvPr>
            <p:ph type="sldNum" sz="quarter" idx="12"/>
          </p:nvPr>
        </p:nvSpPr>
        <p:spPr/>
        <p:txBody>
          <a:bodyPr/>
          <a:lstStyle/>
          <a:p>
            <a:fld id="{A631DBD7-DB17-4F74-94E4-9BFA3B37A255}" type="slidenum">
              <a:rPr lang="en-US" smtClean="0"/>
              <a:t>7</a:t>
            </a:fld>
            <a:endParaRPr lang="en-US" dirty="0"/>
          </a:p>
        </p:txBody>
      </p:sp>
      <p:sp>
        <p:nvSpPr>
          <p:cNvPr id="3" name="Rounded Rectangle 2"/>
          <p:cNvSpPr/>
          <p:nvPr/>
        </p:nvSpPr>
        <p:spPr>
          <a:xfrm>
            <a:off x="308242" y="1516467"/>
            <a:ext cx="8421172" cy="1010976"/>
          </a:xfrm>
          <a:prstGeom prst="roundRect">
            <a:avLst/>
          </a:prstGeom>
          <a:solidFill>
            <a:schemeClr val="bg1"/>
          </a:solidFill>
          <a:ln>
            <a:solidFill>
              <a:srgbClr val="0079C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rgbClr val="404040"/>
                </a:solidFill>
                <a:latin typeface="Arial"/>
                <a:cs typeface="Arial"/>
              </a:rPr>
              <a:t>Employer Insight:  </a:t>
            </a:r>
            <a:r>
              <a:rPr lang="en-US" sz="1600" dirty="0">
                <a:solidFill>
                  <a:srgbClr val="404040"/>
                </a:solidFill>
                <a:latin typeface="Arial"/>
                <a:cs typeface="Arial"/>
              </a:rPr>
              <a:t>“I don’t have the time or expertise to understand all our options and make sure we are getting the best value, or doing what’s best.   I trust our broker to advise us and do what is right for us. They are unbiased and know the market well. “  </a:t>
            </a:r>
          </a:p>
        </p:txBody>
      </p:sp>
      <p:sp>
        <p:nvSpPr>
          <p:cNvPr id="8" name="Rounded Rectangle 7"/>
          <p:cNvSpPr/>
          <p:nvPr/>
        </p:nvSpPr>
        <p:spPr>
          <a:xfrm>
            <a:off x="295912" y="2737034"/>
            <a:ext cx="4108970" cy="2946629"/>
          </a:xfrm>
          <a:prstGeom prst="roundRect">
            <a:avLst>
              <a:gd name="adj" fmla="val 6489"/>
            </a:avLst>
          </a:prstGeom>
          <a:solidFill>
            <a:srgbClr val="6CB33F">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sz="1600" dirty="0">
                <a:latin typeface="Arial"/>
                <a:cs typeface="Arial"/>
              </a:rPr>
              <a:t>Evidence:</a:t>
            </a:r>
          </a:p>
          <a:p>
            <a:pPr marL="285750" indent="-285750">
              <a:spcBef>
                <a:spcPts val="300"/>
              </a:spcBef>
              <a:buFont typeface="Arial" pitchFamily="34" charset="0"/>
              <a:buChar char="•"/>
            </a:pPr>
            <a:r>
              <a:rPr lang="en-US" sz="1600" dirty="0">
                <a:latin typeface="Arial"/>
                <a:cs typeface="Arial"/>
              </a:rPr>
              <a:t>Majority of employers use a broker</a:t>
            </a:r>
          </a:p>
          <a:p>
            <a:pPr marL="285750" indent="-285750">
              <a:spcBef>
                <a:spcPts val="300"/>
              </a:spcBef>
              <a:buFont typeface="Arial" pitchFamily="34" charset="0"/>
              <a:buChar char="•"/>
            </a:pPr>
            <a:r>
              <a:rPr lang="en-US" sz="1600" dirty="0">
                <a:latin typeface="Arial"/>
                <a:cs typeface="Arial"/>
              </a:rPr>
              <a:t>HR leaders described brokers in very positive, emotional language</a:t>
            </a:r>
          </a:p>
          <a:p>
            <a:pPr marL="285750" indent="-285750">
              <a:spcBef>
                <a:spcPts val="300"/>
              </a:spcBef>
              <a:buFont typeface="Arial" pitchFamily="34" charset="0"/>
              <a:buChar char="•"/>
            </a:pPr>
            <a:r>
              <a:rPr lang="en-US" sz="1600" dirty="0">
                <a:latin typeface="Arial"/>
                <a:cs typeface="Arial"/>
              </a:rPr>
              <a:t>Brokers are an extension of the HR team-offloads work and analyses</a:t>
            </a:r>
          </a:p>
          <a:p>
            <a:pPr marL="285750" indent="-285750">
              <a:spcBef>
                <a:spcPts val="300"/>
              </a:spcBef>
              <a:buFont typeface="Arial" pitchFamily="34" charset="0"/>
              <a:buChar char="•"/>
            </a:pPr>
            <a:r>
              <a:rPr lang="en-US" sz="1600" dirty="0">
                <a:latin typeface="Arial"/>
                <a:cs typeface="Arial"/>
              </a:rPr>
              <a:t>Employers described valued roles for the broker throughout the experience</a:t>
            </a:r>
          </a:p>
          <a:p>
            <a:pPr marL="285750" indent="-285750">
              <a:spcBef>
                <a:spcPts val="300"/>
              </a:spcBef>
              <a:buFont typeface="Arial" pitchFamily="34" charset="0"/>
              <a:buChar char="•"/>
            </a:pPr>
            <a:r>
              <a:rPr lang="en-US" sz="1600" dirty="0">
                <a:latin typeface="Arial"/>
                <a:cs typeface="Arial"/>
              </a:rPr>
              <a:t>Broker trust is an essential purchase decision factor</a:t>
            </a:r>
          </a:p>
        </p:txBody>
      </p:sp>
      <p:sp>
        <p:nvSpPr>
          <p:cNvPr id="9" name="Rounded Rectangle 8"/>
          <p:cNvSpPr/>
          <p:nvPr/>
        </p:nvSpPr>
        <p:spPr>
          <a:xfrm>
            <a:off x="4685279" y="2737034"/>
            <a:ext cx="4113027" cy="2946629"/>
          </a:xfrm>
          <a:prstGeom prst="roundRect">
            <a:avLst>
              <a:gd name="adj" fmla="val 6489"/>
            </a:avLst>
          </a:prstGeom>
          <a:solidFill>
            <a:srgbClr val="E86D1F">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300"/>
              </a:spcBef>
            </a:pPr>
            <a:r>
              <a:rPr lang="en-US" sz="1600" dirty="0">
                <a:latin typeface="Arial"/>
                <a:cs typeface="Arial"/>
              </a:rPr>
              <a:t>Implications:</a:t>
            </a:r>
          </a:p>
          <a:p>
            <a:pPr marL="285750" indent="-285750">
              <a:spcBef>
                <a:spcPts val="300"/>
              </a:spcBef>
              <a:buFont typeface="Arial" pitchFamily="34" charset="0"/>
              <a:buChar char="•"/>
            </a:pPr>
            <a:r>
              <a:rPr lang="en-US" sz="1600" dirty="0">
                <a:latin typeface="Arial"/>
                <a:cs typeface="Arial"/>
              </a:rPr>
              <a:t>Brokers need to be able to represent provider/TPA’s value, plans, and member experience well</a:t>
            </a:r>
          </a:p>
          <a:p>
            <a:pPr marL="285750" indent="-285750">
              <a:spcBef>
                <a:spcPts val="300"/>
              </a:spcBef>
              <a:buFont typeface="Arial" pitchFamily="34" charset="0"/>
              <a:buChar char="•"/>
            </a:pPr>
            <a:r>
              <a:rPr lang="en-US" sz="1600" dirty="0">
                <a:latin typeface="Arial"/>
                <a:cs typeface="Arial"/>
              </a:rPr>
              <a:t>Broker tools and reporting that enable their success; comparison tools, trend reports, etc.</a:t>
            </a:r>
          </a:p>
          <a:p>
            <a:pPr marL="285750" indent="-285750">
              <a:spcBef>
                <a:spcPts val="300"/>
              </a:spcBef>
              <a:buFont typeface="Arial" pitchFamily="34" charset="0"/>
              <a:buChar char="•"/>
            </a:pPr>
            <a:r>
              <a:rPr lang="en-US" sz="1600" dirty="0">
                <a:latin typeface="Arial"/>
                <a:cs typeface="Arial"/>
              </a:rPr>
              <a:t>The employer experience includes the broker, need to set our relationship to reflect this </a:t>
            </a:r>
          </a:p>
        </p:txBody>
      </p:sp>
    </p:spTree>
    <p:extLst>
      <p:ext uri="{BB962C8B-B14F-4D97-AF65-F5344CB8AC3E}">
        <p14:creationId xmlns:p14="http://schemas.microsoft.com/office/powerpoint/2010/main" val="43649180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6"/>
            <a:ext cx="7886700" cy="685800"/>
          </a:xfrm>
        </p:spPr>
        <p:txBody>
          <a:bodyPr>
            <a:normAutofit/>
          </a:bodyPr>
          <a:lstStyle/>
          <a:p>
            <a:pPr algn="ctr"/>
            <a:r>
              <a:rPr lang="en-US" sz="3200" b="1" dirty="0" smtClean="0">
                <a:solidFill>
                  <a:srgbClr val="0079C1"/>
                </a:solidFill>
                <a:latin typeface="Arial"/>
                <a:cs typeface="Arial"/>
              </a:rPr>
              <a:t>Employer’s Words</a:t>
            </a:r>
            <a:endParaRPr lang="en-US" sz="3200" b="1" dirty="0">
              <a:solidFill>
                <a:srgbClr val="0079C1"/>
              </a:solidFill>
              <a:latin typeface="Arial"/>
              <a:cs typeface="Arial"/>
            </a:endParaRPr>
          </a:p>
        </p:txBody>
      </p:sp>
      <p:sp>
        <p:nvSpPr>
          <p:cNvPr id="8" name="Content Placeholder 7"/>
          <p:cNvSpPr>
            <a:spLocks noGrp="1"/>
          </p:cNvSpPr>
          <p:nvPr>
            <p:ph idx="1"/>
          </p:nvPr>
        </p:nvSpPr>
        <p:spPr>
          <a:xfrm>
            <a:off x="628650" y="1243584"/>
            <a:ext cx="7886700" cy="4351338"/>
          </a:xfrm>
        </p:spPr>
        <p:txBody>
          <a:bodyPr>
            <a:normAutofit/>
          </a:bodyPr>
          <a:lstStyle/>
          <a:p>
            <a:pPr>
              <a:lnSpc>
                <a:spcPct val="110000"/>
              </a:lnSpc>
              <a:spcBef>
                <a:spcPts val="0"/>
              </a:spcBef>
              <a:spcAft>
                <a:spcPts val="1200"/>
              </a:spcAft>
            </a:pPr>
            <a:r>
              <a:rPr lang="en-US" sz="1800" dirty="0">
                <a:solidFill>
                  <a:srgbClr val="404040"/>
                </a:solidFill>
                <a:latin typeface="Arial"/>
                <a:cs typeface="Arial"/>
              </a:rPr>
              <a:t>“Broker does the leg work in the evaluation process</a:t>
            </a:r>
            <a:r>
              <a:rPr lang="en-US" sz="1800" dirty="0" smtClean="0">
                <a:solidFill>
                  <a:srgbClr val="404040"/>
                </a:solidFill>
                <a:latin typeface="Arial"/>
                <a:cs typeface="Arial"/>
              </a:rPr>
              <a:t>”</a:t>
            </a:r>
          </a:p>
          <a:p>
            <a:pPr>
              <a:lnSpc>
                <a:spcPct val="110000"/>
              </a:lnSpc>
              <a:spcBef>
                <a:spcPts val="0"/>
              </a:spcBef>
              <a:spcAft>
                <a:spcPts val="1200"/>
              </a:spcAft>
            </a:pPr>
            <a:r>
              <a:rPr lang="en-US" sz="1800" dirty="0">
                <a:solidFill>
                  <a:srgbClr val="404040"/>
                </a:solidFill>
                <a:latin typeface="Arial"/>
                <a:cs typeface="Arial"/>
              </a:rPr>
              <a:t>“We pay them (our broker) to get us the best cost and inform us about what is going on</a:t>
            </a:r>
            <a:r>
              <a:rPr lang="en-US" sz="1800" dirty="0" smtClean="0">
                <a:solidFill>
                  <a:srgbClr val="404040"/>
                </a:solidFill>
                <a:latin typeface="Arial"/>
                <a:cs typeface="Arial"/>
              </a:rPr>
              <a:t>.”</a:t>
            </a:r>
          </a:p>
          <a:p>
            <a:pPr>
              <a:lnSpc>
                <a:spcPct val="110000"/>
              </a:lnSpc>
              <a:spcBef>
                <a:spcPts val="0"/>
              </a:spcBef>
              <a:spcAft>
                <a:spcPts val="1200"/>
              </a:spcAft>
            </a:pPr>
            <a:r>
              <a:rPr lang="en-US" sz="1800" dirty="0">
                <a:solidFill>
                  <a:srgbClr val="404040"/>
                </a:solidFill>
                <a:latin typeface="Arial"/>
                <a:cs typeface="Arial"/>
              </a:rPr>
              <a:t>“Our broker does a really good job.  We want an unbiased opinion.  I want someone that is in the industry and not self serving.  I love ours—very good.  Having that access is great, I don’t have time to be the health and wellness guru.  I am good at doing my homework and reading the recommendation but can’t do all the raw search work</a:t>
            </a:r>
            <a:r>
              <a:rPr lang="en-US" sz="1800" dirty="0" smtClean="0">
                <a:solidFill>
                  <a:srgbClr val="404040"/>
                </a:solidFill>
                <a:latin typeface="Arial"/>
                <a:cs typeface="Arial"/>
              </a:rPr>
              <a:t>.”</a:t>
            </a:r>
          </a:p>
          <a:p>
            <a:pPr>
              <a:lnSpc>
                <a:spcPct val="110000"/>
              </a:lnSpc>
              <a:spcBef>
                <a:spcPts val="0"/>
              </a:spcBef>
            </a:pPr>
            <a:r>
              <a:rPr lang="en-US" sz="1800" dirty="0">
                <a:solidFill>
                  <a:srgbClr val="404040"/>
                </a:solidFill>
                <a:latin typeface="Arial"/>
                <a:cs typeface="Arial"/>
              </a:rPr>
              <a:t>“Broker’s value is that he is able to be an advisor to us, he is connected to different carriers, he advises us on a number of different roles and services.</a:t>
            </a:r>
            <a:r>
              <a:rPr lang="en-US" sz="1800" dirty="0" smtClean="0">
                <a:solidFill>
                  <a:srgbClr val="404040"/>
                </a:solidFill>
                <a:latin typeface="Arial"/>
                <a:cs typeface="Arial"/>
              </a:rPr>
              <a:t>”</a:t>
            </a:r>
          </a:p>
          <a:p>
            <a:pPr>
              <a:lnSpc>
                <a:spcPct val="110000"/>
              </a:lnSpc>
              <a:spcBef>
                <a:spcPts val="0"/>
              </a:spcBef>
            </a:pPr>
            <a:endParaRPr lang="en-US" sz="1800" dirty="0">
              <a:solidFill>
                <a:srgbClr val="404040"/>
              </a:solidFill>
              <a:latin typeface="Arial"/>
              <a:cs typeface="Arial"/>
            </a:endParaRPr>
          </a:p>
        </p:txBody>
      </p:sp>
      <p:sp>
        <p:nvSpPr>
          <p:cNvPr id="9" name="Slide Number Placeholder 8"/>
          <p:cNvSpPr>
            <a:spLocks noGrp="1"/>
          </p:cNvSpPr>
          <p:nvPr>
            <p:ph type="sldNum" sz="quarter" idx="12"/>
          </p:nvPr>
        </p:nvSpPr>
        <p:spPr/>
        <p:txBody>
          <a:bodyPr/>
          <a:lstStyle/>
          <a:p>
            <a:fld id="{A631DBD7-DB17-4F74-94E4-9BFA3B37A255}" type="slidenum">
              <a:rPr lang="en-US" smtClean="0"/>
              <a:t>8</a:t>
            </a:fld>
            <a:endParaRPr lang="en-US" dirty="0"/>
          </a:p>
        </p:txBody>
      </p:sp>
    </p:spTree>
    <p:extLst>
      <p:ext uri="{BB962C8B-B14F-4D97-AF65-F5344CB8AC3E}">
        <p14:creationId xmlns:p14="http://schemas.microsoft.com/office/powerpoint/2010/main" val="30808122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5126"/>
            <a:ext cx="7886700" cy="685800"/>
          </a:xfrm>
        </p:spPr>
        <p:txBody>
          <a:bodyPr>
            <a:normAutofit/>
          </a:bodyPr>
          <a:lstStyle/>
          <a:p>
            <a:pPr algn="ctr"/>
            <a:r>
              <a:rPr lang="en-US" sz="3200" b="1" dirty="0" smtClean="0">
                <a:solidFill>
                  <a:srgbClr val="0079C1"/>
                </a:solidFill>
                <a:latin typeface="Arial"/>
                <a:cs typeface="Arial"/>
              </a:rPr>
              <a:t>CoreSource Direction and Perspective </a:t>
            </a:r>
            <a:endParaRPr lang="en-US" sz="3200" b="1" dirty="0">
              <a:solidFill>
                <a:srgbClr val="0079C1"/>
              </a:solidFill>
              <a:latin typeface="Arial"/>
              <a:cs typeface="Arial"/>
            </a:endParaRPr>
          </a:p>
        </p:txBody>
      </p:sp>
      <p:grpSp>
        <p:nvGrpSpPr>
          <p:cNvPr id="9" name="Group 8"/>
          <p:cNvGrpSpPr/>
          <p:nvPr/>
        </p:nvGrpSpPr>
        <p:grpSpPr>
          <a:xfrm>
            <a:off x="1101361" y="1409285"/>
            <a:ext cx="6848807" cy="1092200"/>
            <a:chOff x="1359528" y="1521010"/>
            <a:chExt cx="6848807" cy="1092200"/>
          </a:xfrm>
        </p:grpSpPr>
        <p:pic>
          <p:nvPicPr>
            <p:cNvPr id="10" name="Picture 6" descr="http://cdn.larepublica.pe/sites/default/files/imagecache/img_noticia_640x384/imagen/2012/07/12/imagen-attar.jpg"/>
            <p:cNvPicPr preferRelativeResize="0">
              <a:picLocks noChangeAspect="1" noChangeArrowheads="1"/>
            </p:cNvPicPr>
            <p:nvPr/>
          </p:nvPicPr>
          <p:blipFill>
            <a:blip r:embed="rId2"/>
            <a:srcRect/>
            <a:stretch>
              <a:fillRect/>
            </a:stretch>
          </p:blipFill>
          <p:spPr bwMode="auto">
            <a:xfrm>
              <a:off x="1359528" y="1521010"/>
              <a:ext cx="1752600" cy="1092200"/>
            </a:xfrm>
            <a:prstGeom prst="rect">
              <a:avLst/>
            </a:prstGeom>
            <a:noFill/>
            <a:ln w="9525">
              <a:noFill/>
              <a:miter lim="800000"/>
              <a:headEnd/>
              <a:tailEnd/>
            </a:ln>
          </p:spPr>
        </p:pic>
        <p:pic>
          <p:nvPicPr>
            <p:cNvPr id="11" name="Picture 10" descr="http://www.gericarefinder.com/blog/wp-content/uploads/2011/07/elderly_3_d4kd.jpg"/>
            <p:cNvPicPr>
              <a:picLocks noChangeAspect="1" noChangeArrowheads="1"/>
            </p:cNvPicPr>
            <p:nvPr/>
          </p:nvPicPr>
          <p:blipFill rotWithShape="1">
            <a:blip r:embed="rId3"/>
            <a:srcRect b="7768"/>
            <a:stretch/>
          </p:blipFill>
          <p:spPr bwMode="auto">
            <a:xfrm>
              <a:off x="3178536" y="1525074"/>
              <a:ext cx="1629603" cy="1088136"/>
            </a:xfrm>
            <a:prstGeom prst="rect">
              <a:avLst/>
            </a:prstGeom>
            <a:noFill/>
            <a:ln w="9525">
              <a:noFill/>
              <a:miter lim="800000"/>
              <a:headEnd/>
              <a:tailEnd/>
            </a:ln>
          </p:spPr>
        </p:pic>
        <p:pic>
          <p:nvPicPr>
            <p:cNvPr id="12" name="Picture 14" descr="https://encrypted-tbn0.gstatic.com/images?q=tbn:ANd9GcR80dOrfXIcoD-J26fgIy2blWRMUwljQRYcBBm28YvdoXdMRPhs"/>
            <p:cNvPicPr>
              <a:picLocks noChangeAspect="1" noChangeArrowheads="1"/>
            </p:cNvPicPr>
            <p:nvPr/>
          </p:nvPicPr>
          <p:blipFill>
            <a:blip r:embed="rId4"/>
            <a:stretch>
              <a:fillRect/>
            </a:stretch>
          </p:blipFill>
          <p:spPr bwMode="auto">
            <a:xfrm>
              <a:off x="6573158" y="1525074"/>
              <a:ext cx="1635177" cy="1088136"/>
            </a:xfrm>
            <a:prstGeom prst="rect">
              <a:avLst/>
            </a:prstGeom>
            <a:noFill/>
            <a:ln w="9525">
              <a:noFill/>
              <a:miter lim="800000"/>
              <a:headEnd/>
              <a:tailEnd/>
            </a:ln>
          </p:spPr>
        </p:pic>
        <p:pic>
          <p:nvPicPr>
            <p:cNvPr id="13" name="Picture 2" descr="http://wholelifeinsurancereviews.com/wp-content/uploads/2013/10/3-Generations-of-Black-Women-300x200.jpg"/>
            <p:cNvPicPr>
              <a:picLocks noChangeAspect="1" noChangeArrowheads="1"/>
            </p:cNvPicPr>
            <p:nvPr/>
          </p:nvPicPr>
          <p:blipFill>
            <a:blip r:embed="rId5"/>
            <a:stretch>
              <a:fillRect/>
            </a:stretch>
          </p:blipFill>
          <p:spPr bwMode="auto">
            <a:xfrm>
              <a:off x="4874547" y="1525074"/>
              <a:ext cx="1632204" cy="1088136"/>
            </a:xfrm>
            <a:prstGeom prst="rect">
              <a:avLst/>
            </a:prstGeom>
            <a:noFill/>
            <a:ln w="9525">
              <a:noFill/>
              <a:miter lim="800000"/>
              <a:headEnd/>
              <a:tailEnd/>
            </a:ln>
          </p:spPr>
        </p:pic>
      </p:grpSp>
      <p:sp>
        <p:nvSpPr>
          <p:cNvPr id="8" name="TextBox 7"/>
          <p:cNvSpPr txBox="1"/>
          <p:nvPr/>
        </p:nvSpPr>
        <p:spPr>
          <a:xfrm>
            <a:off x="297325" y="2907399"/>
            <a:ext cx="2219076" cy="1754327"/>
          </a:xfrm>
          <a:prstGeom prst="rect">
            <a:avLst/>
          </a:prstGeom>
          <a:noFill/>
        </p:spPr>
        <p:txBody>
          <a:bodyPr wrap="square" rtlCol="0">
            <a:spAutoFit/>
          </a:bodyPr>
          <a:lstStyle/>
          <a:p>
            <a:r>
              <a:rPr lang="en-US" b="1" i="1" dirty="0" smtClean="0">
                <a:solidFill>
                  <a:srgbClr val="404040"/>
                </a:solidFill>
                <a:latin typeface="Arial"/>
                <a:cs typeface="Arial"/>
              </a:rPr>
              <a:t>Customer Centricity</a:t>
            </a:r>
            <a:r>
              <a:rPr lang="en-US" i="1" dirty="0" smtClean="0">
                <a:solidFill>
                  <a:srgbClr val="404040"/>
                </a:solidFill>
                <a:latin typeface="Arial"/>
                <a:cs typeface="Arial"/>
              </a:rPr>
              <a:t> </a:t>
            </a:r>
            <a:r>
              <a:rPr lang="en-US" dirty="0" smtClean="0">
                <a:solidFill>
                  <a:srgbClr val="404040"/>
                </a:solidFill>
                <a:latin typeface="Arial"/>
                <a:cs typeface="Arial"/>
              </a:rPr>
              <a:t>is a deep understanding of your customers and what need they really want solved.</a:t>
            </a:r>
            <a:endParaRPr lang="en-US" dirty="0">
              <a:solidFill>
                <a:srgbClr val="404040"/>
              </a:solidFill>
              <a:latin typeface="Arial"/>
              <a:cs typeface="Arial"/>
            </a:endParaRPr>
          </a:p>
        </p:txBody>
      </p:sp>
      <p:grpSp>
        <p:nvGrpSpPr>
          <p:cNvPr id="3" name="Group 2"/>
          <p:cNvGrpSpPr/>
          <p:nvPr/>
        </p:nvGrpSpPr>
        <p:grpSpPr>
          <a:xfrm>
            <a:off x="2488664" y="2907399"/>
            <a:ext cx="3437812" cy="2585323"/>
            <a:chOff x="2488664" y="2907399"/>
            <a:chExt cx="3437812" cy="2585323"/>
          </a:xfrm>
        </p:grpSpPr>
        <p:sp>
          <p:nvSpPr>
            <p:cNvPr id="4" name="TextBox 3"/>
            <p:cNvSpPr txBox="1"/>
            <p:nvPr/>
          </p:nvSpPr>
          <p:spPr>
            <a:xfrm>
              <a:off x="3219258" y="2907399"/>
              <a:ext cx="2707218" cy="2585323"/>
            </a:xfrm>
            <a:prstGeom prst="rect">
              <a:avLst/>
            </a:prstGeom>
            <a:noFill/>
          </p:spPr>
          <p:txBody>
            <a:bodyPr wrap="square" rtlCol="0">
              <a:spAutoFit/>
            </a:bodyPr>
            <a:lstStyle/>
            <a:p>
              <a:r>
                <a:rPr lang="en-US" b="1" i="1" dirty="0" smtClean="0">
                  <a:solidFill>
                    <a:srgbClr val="404040"/>
                  </a:solidFill>
                  <a:latin typeface="Arial"/>
                  <a:cs typeface="Arial"/>
                </a:rPr>
                <a:t>Customer Experience </a:t>
              </a:r>
              <a:r>
                <a:rPr lang="en-US" dirty="0" smtClean="0">
                  <a:solidFill>
                    <a:srgbClr val="404040"/>
                  </a:solidFill>
                  <a:latin typeface="Arial"/>
                  <a:cs typeface="Arial"/>
                </a:rPr>
                <a:t>is what happens &amp; how your customer </a:t>
              </a:r>
              <a:r>
                <a:rPr lang="en-US" i="1" dirty="0" smtClean="0">
                  <a:solidFill>
                    <a:srgbClr val="404040"/>
                  </a:solidFill>
                  <a:latin typeface="Arial"/>
                  <a:cs typeface="Arial"/>
                </a:rPr>
                <a:t>feels </a:t>
              </a:r>
              <a:r>
                <a:rPr lang="en-US" dirty="0" smtClean="0">
                  <a:solidFill>
                    <a:srgbClr val="404040"/>
                  </a:solidFill>
                  <a:latin typeface="Arial"/>
                  <a:cs typeface="Arial"/>
                </a:rPr>
                <a:t>as they realize they have a need, learn about options, evaluate, make a decision, start using your service and evolve to new needs. </a:t>
              </a:r>
              <a:endParaRPr lang="en-US" dirty="0">
                <a:solidFill>
                  <a:srgbClr val="404040"/>
                </a:solidFill>
                <a:latin typeface="Arial"/>
                <a:cs typeface="Arial"/>
              </a:endParaRPr>
            </a:p>
          </p:txBody>
        </p:sp>
        <p:sp>
          <p:nvSpPr>
            <p:cNvPr id="2" name="Right Arrow 1"/>
            <p:cNvSpPr/>
            <p:nvPr/>
          </p:nvSpPr>
          <p:spPr>
            <a:xfrm>
              <a:off x="2488664" y="3634579"/>
              <a:ext cx="730594" cy="484632"/>
            </a:xfrm>
            <a:prstGeom prst="righ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p:cNvGrpSpPr/>
          <p:nvPr/>
        </p:nvGrpSpPr>
        <p:grpSpPr>
          <a:xfrm>
            <a:off x="5831567" y="2907399"/>
            <a:ext cx="3227438" cy="2031325"/>
            <a:chOff x="5831567" y="2907399"/>
            <a:chExt cx="3227438" cy="2031325"/>
          </a:xfrm>
        </p:grpSpPr>
        <p:sp>
          <p:nvSpPr>
            <p:cNvPr id="14" name="Right Arrow 13"/>
            <p:cNvSpPr/>
            <p:nvPr/>
          </p:nvSpPr>
          <p:spPr>
            <a:xfrm>
              <a:off x="5831567" y="3634579"/>
              <a:ext cx="730594" cy="484632"/>
            </a:xfrm>
            <a:prstGeom prst="rightArrow">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679751" y="2907399"/>
              <a:ext cx="2379254" cy="2031325"/>
            </a:xfrm>
            <a:prstGeom prst="rect">
              <a:avLst/>
            </a:prstGeom>
            <a:noFill/>
          </p:spPr>
          <p:txBody>
            <a:bodyPr wrap="square" rtlCol="0">
              <a:spAutoFit/>
            </a:bodyPr>
            <a:lstStyle/>
            <a:p>
              <a:r>
                <a:rPr lang="en-US" b="1" i="1" dirty="0" smtClean="0">
                  <a:solidFill>
                    <a:srgbClr val="404040"/>
                  </a:solidFill>
                  <a:latin typeface="Arial"/>
                  <a:cs typeface="Arial"/>
                </a:rPr>
                <a:t>Advocacy </a:t>
              </a:r>
              <a:r>
                <a:rPr lang="en-US" dirty="0" smtClean="0">
                  <a:solidFill>
                    <a:srgbClr val="404040"/>
                  </a:solidFill>
                  <a:latin typeface="Arial"/>
                  <a:cs typeface="Arial"/>
                </a:rPr>
                <a:t>is both a product and a customer experience philosophy that drives better engagement leading to better outcomes.</a:t>
              </a:r>
              <a:endParaRPr lang="en-US" dirty="0">
                <a:solidFill>
                  <a:srgbClr val="404040"/>
                </a:solidFill>
                <a:latin typeface="Arial"/>
                <a:cs typeface="Arial"/>
              </a:endParaRPr>
            </a:p>
          </p:txBody>
        </p:sp>
      </p:grpSp>
    </p:spTree>
    <p:extLst>
      <p:ext uri="{BB962C8B-B14F-4D97-AF65-F5344CB8AC3E}">
        <p14:creationId xmlns:p14="http://schemas.microsoft.com/office/powerpoint/2010/main" val="324894723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xmlns:p14="http://schemas.microsoft.com/office/powerpoint/2010/mai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b8vsw5xg9k6.Iu0myjqtx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fQgTPxLxkOLYZne9e20g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f6Mvp4txEuEMAy6Bw02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VZqKLr1lUG86KxCIewd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YiRKA_o80ar9H.zCsMDI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KTwxrDcqhEmEp..ptgKT_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K5wGmGnRke3NljWkgrHl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rM439rRmEqK_9Fa0Bfnj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f.7PD..hUC8bca5OZTgG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iAap7ei7.UeCJkAZEIQ8x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zsv6_LgRlUel987Xsl0DW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Ryv8Ei.REmHHcvk_Fvt2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1luNSmSZlEOhKgD05fO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lzLp3g24UuEE2On0eNc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Cg25dAZzEyzkttzwUlb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JKmjPVeYkioD_m6CBoY2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ZSWGbQH1Uq04QVccRBb6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F4rqj1nl6kaWQq5ex1JBn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XPg014uV0CKA_d.PcGVO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sqq2ipt.U0i8j5OdGGO_7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D1rXKQFYUCQj2LayckvP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SAbyFNqDk23KJLX8n8R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6WkqaZltwEmfwCT_Xrnwv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_ZdN7tsLE6S58C5fzL37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9MugDB_DlEGoabHz3aDol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IJGgDgmfe0Ch82YvpopNG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7_MuHExPEGzAMkZ_Unca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Mrkii1EKSUqN2JtYIdSPG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M9tU6N1fr0qvAtuDEyiFC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_rkV5BxoEKv1X56PBcIe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xhHd9fsXfkaO3sbQNy4HP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MXd7vT5_n0icwGoPgxb91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f6Mvp4txEuEMAy6Bw02E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StRHROIKke8HugWzGWQQ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2iK0fynnq0.U8t__3424P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HEPlXmFNUWqHPx00DHai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FkkCUR3HUatA0bpyaz5_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jCq5RSuTkaOR3eJQy1oB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0CGT3HJickyiqMUvDjNje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laHKyfbekCHPXwl5hSYh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Sb0j0Y6tyU2zjmQvoDAXg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wbIJ1_UoUSiDBu2QnZdw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oNzLuGwFEC2bKJuW3c.G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8S3Em7F0CgKl0eKlNP9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CWRnko24r0COx5LYqr3lK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A1fbPX6ZpkOyIx_kkEuVQ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TYBt2VNb3EqHztvIwEFJz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4aoI68TjkiZLccHsTTJD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33ZNWcUL3UWJcvR19KMsH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1Uc6mPXU2hOB5n_Plpb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FIegObkD8Ey1yMD__px0g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TqBuHn5Ak23WTeofNVNA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esqqpBUNFU67ef6DLJPxa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4ViSdgn.E6sMcPsqFb3Z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5hJBlfa0gkqVbG0nsXDht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IyhKUxqHkyxBJMbyxlBG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b.Pdqdl02CTXiwvlGOH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XvuxlWqBEiTKTYEM8wxl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fj5.eT3ypU6qDDIXn5B0T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770X2w.4sEGSfIIarZhcL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TOyA4Mu6U6LhW2twUkZS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8hMqFhpsW0ySSErsm7Zyk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yxr_knbsLECLAMQE7UlI3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Wylowccl_E6PsvxVNueTr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p2ullhny0SNQgfzGeJZk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5vohm29_NUagRAP_47FQk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21LvZRl6EqV_fqSYP4ZK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cTNdrRq8EC00BLF1Yb2U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mAMRWbTWNEyE3ohtELsw0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kRSY8YEM.0.YgnItgB93R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TbcBa_UTLUejbqThFvQSw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RAjjfPXcIkyGH2p7h_f5B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9qV0LMdHEuycFLOcXMqj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GLov5uXx0y7zojFrnDTX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lSJUJ6GQLkiPR9knDRa.q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AooDXidxrE6m3Ev8UUY8J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0qXmweyviEqW6x7ls8Jnr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Viu9pB3pk.922YKM573J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FkIF9axH6ECG8z.4ls9So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_Y31xJXsA0OGDn5pcXAsU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O.Sc.pe_hEuyjgGaqb3HO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BCaeO9y47kywkuQT6Nn6P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5CX3bHFlUEyhXime8rZyk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UGhzTUkcEujGc4b6ZnuB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RwYaqO.uZ0q_J7EQVoglu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46fuAn95kqEvgl.gprfoA"/>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414</TotalTime>
  <Words>2338</Words>
  <Application>Microsoft Macintosh PowerPoint</Application>
  <PresentationFormat>On-screen Show (4:3)</PresentationFormat>
  <Paragraphs>291</Paragraphs>
  <Slides>27</Slides>
  <Notes>5</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27</vt:i4>
      </vt:variant>
    </vt:vector>
  </HeadingPairs>
  <TitlesOfParts>
    <vt:vector size="31" baseType="lpstr">
      <vt:lpstr>Office Theme</vt:lpstr>
      <vt:lpstr>Custom Design</vt:lpstr>
      <vt:lpstr>Chart</vt:lpstr>
      <vt:lpstr>think-cell Slide</vt:lpstr>
      <vt:lpstr>Improving Customer Experience and Outcomes</vt:lpstr>
      <vt:lpstr>Agenda</vt:lpstr>
      <vt:lpstr>Trust and Reputation of the Industry is Poor</vt:lpstr>
      <vt:lpstr>Consumers Are Worried About  Healthcare Costs</vt:lpstr>
      <vt:lpstr>Employers Want Solutions that Drive Improved Performance </vt:lpstr>
      <vt:lpstr>Ease for Employers, Thought Leadership on Cost Savings &amp; Employee Customer Service Drive Partner Decisions</vt:lpstr>
      <vt:lpstr>Brokers are a valued resource that have a large impact on employer decisions, essential in the employer experience and overall ecosystem</vt:lpstr>
      <vt:lpstr>Employer’s Words</vt:lpstr>
      <vt:lpstr>CoreSource Direction and Perspective </vt:lpstr>
      <vt:lpstr>Understanding Our Customers &amp; Their Needs </vt:lpstr>
      <vt:lpstr>Translating to Actions</vt:lpstr>
      <vt:lpstr>Delivering Better Outcomes</vt:lpstr>
      <vt:lpstr>Knowing, guiding, and advocating for the consumer ladder up to increased consumer confidence</vt:lpstr>
      <vt:lpstr>A cloud of questions… with no easy way to answer them</vt:lpstr>
      <vt:lpstr>Risky or uncertain financial decisions cause dread in the hearts of consumers…</vt:lpstr>
      <vt:lpstr>Healthcare costs = an equation that never quite adds up</vt:lpstr>
      <vt:lpstr>Bring On The Forms and Red Tape</vt:lpstr>
      <vt:lpstr>CoreSource Connect 2.0</vt:lpstr>
      <vt:lpstr>CoreSource YourCare 2.0</vt:lpstr>
      <vt:lpstr>PowerPoint Presentation</vt:lpstr>
      <vt:lpstr>Good Early Results!</vt:lpstr>
      <vt:lpstr>Simple, Secure Features</vt:lpstr>
      <vt:lpstr>Easy Access to  Essential Information</vt:lpstr>
      <vt:lpstr>Easy Access to  Essential Information</vt:lpstr>
      <vt:lpstr>Easy Access to  Essential Information</vt:lpstr>
      <vt:lpstr>Portal Update</vt:lpstr>
      <vt:lpstr>Portal Usage Continues to Grow!</vt:lpstr>
    </vt:vector>
  </TitlesOfParts>
  <Company>Trustmark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Matson</dc:creator>
  <cp:lastModifiedBy>Trustmark</cp:lastModifiedBy>
  <cp:revision>38</cp:revision>
  <dcterms:created xsi:type="dcterms:W3CDTF">2016-05-12T18:16:02Z</dcterms:created>
  <dcterms:modified xsi:type="dcterms:W3CDTF">2016-06-23T17:09:16Z</dcterms:modified>
</cp:coreProperties>
</file>